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66" r:id="rId5"/>
    <p:sldId id="267" r:id="rId6"/>
    <p:sldId id="268" r:id="rId7"/>
    <p:sldId id="270" r:id="rId8"/>
    <p:sldId id="271" r:id="rId9"/>
    <p:sldId id="256" r:id="rId10"/>
    <p:sldId id="261" r:id="rId11"/>
    <p:sldId id="262" r:id="rId12"/>
    <p:sldId id="260" r:id="rId13"/>
    <p:sldId id="264" r:id="rId14"/>
    <p:sldId id="258" r:id="rId15"/>
    <p:sldId id="257" r:id="rId16"/>
    <p:sldId id="263" r:id="rId17"/>
    <p:sldId id="259" r:id="rId18"/>
    <p:sldId id="265" r:id="rId19"/>
    <p:sldId id="272" r:id="rId20"/>
    <p:sldId id="274" r:id="rId21"/>
    <p:sldId id="275" r:id="rId22"/>
    <p:sldId id="276" r:id="rId23"/>
    <p:sldId id="277" r:id="rId24"/>
    <p:sldId id="273" r:id="rId25"/>
    <p:sldId id="269" r:id="rId26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493"/>
    <a:srgbClr val="967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755207-F01E-0D49-BE05-57938587E36E}" v="29" dt="2022-11-28T11:02:08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4"/>
    <p:restoredTop sz="94859"/>
  </p:normalViewPr>
  <p:slideViewPr>
    <p:cSldViewPr snapToGrid="0">
      <p:cViewPr varScale="1">
        <p:scale>
          <a:sx n="117" d="100"/>
          <a:sy n="117" d="100"/>
        </p:scale>
        <p:origin x="1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52B41-9024-A346-B194-3644FB8C446A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B5734-37F6-DE4D-972C-CD7EA288C00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4998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E9488-FC8C-939D-96C3-9B8726B7D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80CD4-E10F-3F9F-06A3-3B7C1FEFA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57DAB-2382-3200-1C2D-FB4862338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A7F1F-F795-C448-AAFB-09C08DF6DF86}" type="datetime1">
              <a:rPr lang="en-US" smtClean="0"/>
              <a:t>11/29/22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701A8-7AF5-8680-0BFA-F511A866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F2B92-190A-B758-2E3A-DD6DC4ED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1618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251FA-4697-A1BA-2107-BE21984F5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FE77A-569F-C10A-4E8F-BD88B4436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3CB4-5160-4B48-B68D-D97CDC09CB2B}" type="datetime1">
              <a:rPr lang="en-US" smtClean="0"/>
              <a:t>11/29/22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02E86-4698-88B3-64AE-DE767954E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2A896-62DC-F016-B998-00F9F81DD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47801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B9500-0B1E-9776-706C-D181A3AE0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C93AC-AB38-1BF7-285D-D6B378886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75FF2-64D4-9A47-C120-E47847B99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4948-367D-1849-90DC-9936C1FC5C13}" type="datetime1">
              <a:rPr lang="en-US" smtClean="0"/>
              <a:t>11/29/22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8509E-6E71-023D-70D5-79C4AD30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CE610-14C9-8A43-3881-3CC94DAFB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229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1301B-007B-C885-7D20-2909C3DDB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356FB-FE17-80F9-DCC1-4A7B2AF9E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CB2BD-FE30-DB45-95DC-B405D88F6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35F5C-F946-A35B-21A8-13B02930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C5A2-B59B-614E-BB3F-F2F3A68B9E4F}" type="datetime1">
              <a:rPr lang="en-US" smtClean="0"/>
              <a:t>11/29/22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AA62E-8578-CBFA-D08B-C48EF7B7E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B1CD8-25F6-4B84-3E35-022702F26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34084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1AA3-D491-BEBC-681B-EA4401824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4C42C-11BF-6596-A68C-38DD2302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884D2-8954-935C-7FCC-7E53289F7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61A7F8-EB80-5366-F21D-C89140A0E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B2FB7-7E9C-482A-F068-A728B379C1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E415DA-E37B-9A68-F278-36BEF1DBB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91EB-1AC5-F64A-AB27-0A330C445F5D}" type="datetime1">
              <a:rPr lang="en-US" smtClean="0"/>
              <a:t>11/29/22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919F8C-E4FF-69B3-2162-C9B0FD395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A14C1E-DDA5-59FE-949D-B2638B27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5268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4FA9D-3F11-6F7A-6CD3-889462A8F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17A74-BCEC-7110-E6CC-F6A61DA7C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BC12-D6B1-5747-8F2B-11FC94C956F1}" type="datetime1">
              <a:rPr lang="en-US" smtClean="0"/>
              <a:t>11/29/22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49D42D-99FE-099A-4BBB-9975EFB3C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951D44-2E66-70A5-12E3-FA56802D6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555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4AB3AB-EF31-EBE9-F716-638F44F99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5F33-C50E-0F43-93CB-9B9C3E05E297}" type="datetime1">
              <a:rPr lang="en-US" smtClean="0"/>
              <a:t>11/29/22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A3DD82-3ACE-FB25-3088-9466A8D22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51C0E-C834-A613-A41A-C581D58D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55180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991D7-A2B3-2332-19D9-31E79F036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B7916-5B14-9A21-5320-7736226D2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F2B4C-C5CC-CBE2-9323-DD2AEC3EB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8C77C-40FB-E316-ABBE-6C531E96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F80F-EBAA-A243-A6D9-DD123CA52D14}" type="datetime1">
              <a:rPr lang="en-US" smtClean="0"/>
              <a:t>11/29/22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3B07E-35BC-9541-C5EB-9EAA69D8A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EF51B-5AAC-839F-59FF-172E03DB7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1263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B2F59-DDFE-AF04-0768-63D0CEBB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9BBBA6-37BC-C111-8846-71D7BBB5FC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D8FB0-32E6-277E-F3FA-1E5A49BE4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33107-F1C5-6ECD-1E69-7AED9305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77CC-98F7-BE40-B9AD-3763D03F4B0D}" type="datetime1">
              <a:rPr lang="en-US" smtClean="0"/>
              <a:t>11/29/22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693FD-6472-2214-D5BD-8D243A190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12B522-4889-E1B2-E6B7-6F19E8521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7868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DA33-76B2-B5A4-D71F-C25A446DB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46815-E859-1680-68CE-5BF2FE8E0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4626C-69C9-CC11-A02E-5CD7CC96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63D8-0A78-3F43-99F5-AB77C3A80B73}" type="datetime1">
              <a:rPr lang="en-US" smtClean="0"/>
              <a:t>11/29/22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37F6D-93AD-60C2-1DEE-8A76B9424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2FE4E-4D25-F6F7-9D5A-7A6DCB2F0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0093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04A1F3-48BC-2136-9A75-15EE65F9B2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BA0523-034A-F8C7-7FE4-427B2143A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E4E27-A66B-E8DE-D292-947CBD81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D8E7-5606-CD4F-AD43-C217551D4A18}" type="datetime1">
              <a:rPr lang="en-US" smtClean="0"/>
              <a:t>11/29/22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A39D7-D82D-3002-F99A-8B7CBC0DD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9B875-A5C8-C588-D341-0995AAAE2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1147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78C6F0-7471-DDC5-A05B-2CE3E72B3287}"/>
              </a:ext>
            </a:extLst>
          </p:cNvPr>
          <p:cNvSpPr/>
          <p:nvPr userDrawn="1"/>
        </p:nvSpPr>
        <p:spPr>
          <a:xfrm>
            <a:off x="-1" y="-1"/>
            <a:ext cx="12192001" cy="958467"/>
          </a:xfrm>
          <a:prstGeom prst="rect">
            <a:avLst/>
          </a:prstGeom>
          <a:solidFill>
            <a:srgbClr val="3A5493"/>
          </a:solidFill>
          <a:ln>
            <a:solidFill>
              <a:srgbClr val="3A5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rgbClr val="3A5493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6CA22-8A8D-5C2D-957D-635ECF108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28/11/2022</a:t>
            </a:r>
            <a:endParaRPr lang="en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3FAE7-C845-EC1B-0144-25F7A1051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68" y="6366984"/>
            <a:ext cx="3745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1BCD3-F77C-8845-86BB-6E9DB1CDEE51}" type="slidenum">
              <a:rPr lang="en-BE" smtClean="0"/>
              <a:t>‹#›</a:t>
            </a:fld>
            <a:endParaRPr lang="en-B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A76ABB-1D85-49E3-A453-F73B16D77D14}"/>
              </a:ext>
            </a:extLst>
          </p:cNvPr>
          <p:cNvSpPr txBox="1">
            <a:spLocks/>
          </p:cNvSpPr>
          <p:nvPr userDrawn="1"/>
        </p:nvSpPr>
        <p:spPr>
          <a:xfrm>
            <a:off x="228398" y="125891"/>
            <a:ext cx="9144000" cy="3428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Pump it up: How thermally driven heat pumps can help decarbonise heating</a:t>
            </a:r>
          </a:p>
          <a:p>
            <a:endParaRPr lang="en-GB" sz="1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1600" b="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Webinar - 28 November 2022</a:t>
            </a:r>
            <a:endParaRPr lang="en-BE" sz="1600" b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Picture 7" descr="A picture containing text, building, stone&#10;&#10;Description automatically generated">
            <a:extLst>
              <a:ext uri="{FF2B5EF4-FFF2-40B4-BE49-F238E27FC236}">
                <a16:creationId xmlns:a16="http://schemas.microsoft.com/office/drawing/2014/main" id="{05C87D2A-6241-BE61-27A4-78C31968A3E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64" y="125891"/>
            <a:ext cx="1078338" cy="1510667"/>
          </a:xfrm>
          <a:prstGeom prst="rect">
            <a:avLst/>
          </a:prstGeom>
        </p:spPr>
      </p:pic>
      <p:pic>
        <p:nvPicPr>
          <p:cNvPr id="1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8D3A4544-1787-1F36-404A-F52227AB00B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126" y="6088439"/>
            <a:ext cx="672143" cy="535822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F288055D-B114-8AF1-772E-83009E58543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9590" y="6088439"/>
            <a:ext cx="1355675" cy="47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02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i.eu/" TargetMode="External"/><Relationship Id="rId2" Type="http://schemas.openxmlformats.org/officeDocument/2006/relationships/hyperlink" Target="http://www.ehpa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nergy/eu-buildings-datamapper_en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o.com/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i.eu/" TargetMode="External"/><Relationship Id="rId2" Type="http://schemas.openxmlformats.org/officeDocument/2006/relationships/hyperlink" Target="http://www.ehp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5AB6BD-D1DA-E8C8-4137-A991304BA126}"/>
              </a:ext>
            </a:extLst>
          </p:cNvPr>
          <p:cNvSpPr/>
          <p:nvPr/>
        </p:nvSpPr>
        <p:spPr>
          <a:xfrm>
            <a:off x="0" y="0"/>
            <a:ext cx="12192000" cy="5728447"/>
          </a:xfrm>
          <a:prstGeom prst="rect">
            <a:avLst/>
          </a:prstGeom>
          <a:solidFill>
            <a:srgbClr val="3A54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8585D-EC2B-0AB3-4ED9-C038601E7AB7}"/>
              </a:ext>
            </a:extLst>
          </p:cNvPr>
          <p:cNvSpPr txBox="1"/>
          <p:nvPr/>
        </p:nvSpPr>
        <p:spPr>
          <a:xfrm>
            <a:off x="860611" y="820271"/>
            <a:ext cx="1078454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Pump it up:</a:t>
            </a:r>
          </a:p>
          <a:p>
            <a:endParaRPr lang="en-BE" sz="3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BE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thermally driven heat pumps can help decarbonise heating</a:t>
            </a: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F10588-7F31-50CC-8CC8-53CA18CEA08F}"/>
              </a:ext>
            </a:extLst>
          </p:cNvPr>
          <p:cNvSpPr txBox="1"/>
          <p:nvPr/>
        </p:nvSpPr>
        <p:spPr>
          <a:xfrm>
            <a:off x="860611" y="4320799"/>
            <a:ext cx="6104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i="1" dirty="0">
                <a:solidFill>
                  <a:srgbClr val="96723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</a:t>
            </a:r>
            <a:r>
              <a:rPr lang="en-BE" sz="3600" i="1" dirty="0">
                <a:solidFill>
                  <a:srgbClr val="96723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tarting soon…</a:t>
            </a:r>
          </a:p>
        </p:txBody>
      </p:sp>
      <p:pic>
        <p:nvPicPr>
          <p:cNvPr id="13" name="Picture 12" descr="A picture containing grass, outdoor, building, stone&#10;&#10;Description automatically generated">
            <a:extLst>
              <a:ext uri="{FF2B5EF4-FFF2-40B4-BE49-F238E27FC236}">
                <a16:creationId xmlns:a16="http://schemas.microsoft.com/office/drawing/2014/main" id="{088A7779-C555-A01E-0CDA-32EC22E728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4035" y="177677"/>
            <a:ext cx="3107859" cy="12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27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F10588-7F31-50CC-8CC8-53CA18CEA08F}"/>
              </a:ext>
            </a:extLst>
          </p:cNvPr>
          <p:cNvSpPr txBox="1"/>
          <p:nvPr/>
        </p:nvSpPr>
        <p:spPr>
          <a:xfrm>
            <a:off x="1048869" y="1308658"/>
            <a:ext cx="10972801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3400" b="1" dirty="0">
                <a:solidFill>
                  <a:srgbClr val="96723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Welcome!</a:t>
            </a:r>
          </a:p>
          <a:p>
            <a:endParaRPr lang="nl-BE" sz="3600" dirty="0">
              <a:solidFill>
                <a:srgbClr val="96723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Your camera and microphone are off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 can ‘react’ using the buttons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During the Q&amp;A, ask questions using the chat function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 more info: </a:t>
            </a: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www.ehpa.org</a:t>
            </a: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</a:t>
            </a: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  <a:hlinkClick r:id="rId3"/>
              </a:rPr>
              <a:t>www.ehi.eu</a:t>
            </a:r>
            <a:r>
              <a:rPr lang="nl-BE" sz="3000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BE" sz="3000" dirty="0">
              <a:solidFill>
                <a:srgbClr val="3A549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BE" sz="3000" dirty="0">
              <a:solidFill>
                <a:srgbClr val="3A549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13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F10588-7F31-50CC-8CC8-53CA18CEA08F}"/>
              </a:ext>
            </a:extLst>
          </p:cNvPr>
          <p:cNvSpPr txBox="1"/>
          <p:nvPr/>
        </p:nvSpPr>
        <p:spPr>
          <a:xfrm>
            <a:off x="1048869" y="1308658"/>
            <a:ext cx="11143131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BE" sz="3400" b="1" dirty="0">
                <a:solidFill>
                  <a:srgbClr val="96723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Agenda and speakers:</a:t>
            </a:r>
          </a:p>
          <a:p>
            <a:endParaRPr lang="nl-BE" sz="1600" b="1" u="sng" dirty="0">
              <a:solidFill>
                <a:srgbClr val="96723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r>
              <a:rPr lang="en-GB" i="0" u="sng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Introduction:</a:t>
            </a:r>
          </a:p>
          <a:p>
            <a:pPr algn="l"/>
            <a:endParaRPr lang="en-GB" sz="1200" b="1" i="0" u="none" strike="noStrike" dirty="0">
              <a:solidFill>
                <a:srgbClr val="3A5493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Thomas Nowak, 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EHPA Secretary General; </a:t>
            </a:r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Federica </a:t>
            </a:r>
            <a:r>
              <a:rPr lang="en-GB" b="1" i="0" u="none" strike="noStrike" dirty="0" err="1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Sabbati</a:t>
            </a:r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 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EHI Secretary General</a:t>
            </a:r>
          </a:p>
          <a:p>
            <a:pPr algn="l"/>
            <a:endParaRPr lang="en-GB" b="1" i="0" u="none" strike="noStrike" dirty="0">
              <a:solidFill>
                <a:srgbClr val="3A5493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r>
              <a:rPr lang="en-GB" u="sng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technology:</a:t>
            </a:r>
          </a:p>
          <a:p>
            <a:pPr algn="l"/>
            <a:endParaRPr lang="en-GB" sz="1200" b="1" i="0" u="none" strike="noStrike" dirty="0">
              <a:solidFill>
                <a:srgbClr val="3A5493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Gerrit </a:t>
            </a:r>
            <a:r>
              <a:rPr lang="en-GB" b="1" i="0" u="none" strike="noStrike" dirty="0" err="1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Füldner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Head of Team Sorption Technology at Fraunhofer Institute Solar Energy Systems (ISE) </a:t>
            </a:r>
          </a:p>
          <a:p>
            <a:pPr algn="l"/>
            <a:endParaRPr lang="en-GB" b="1" i="0" u="none" strike="noStrike" dirty="0">
              <a:solidFill>
                <a:srgbClr val="3A5493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r>
              <a:rPr lang="en-GB" u="sng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panel discussion:</a:t>
            </a:r>
            <a:br>
              <a:rPr lang="en-GB" b="1" dirty="0">
                <a:solidFill>
                  <a:srgbClr val="3A5493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GB" sz="1200" b="1" i="0" u="none" strike="noStrike" dirty="0">
              <a:solidFill>
                <a:srgbClr val="3A5493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Steven Ashurst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, Head of heat at LCP Delta (moderator)</a:t>
            </a:r>
            <a:br>
              <a:rPr lang="en-GB" b="0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Eric Lecomte,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 Policy Officer Innovation, Research, Digitalisation, and Competitiveness, EU Commission</a:t>
            </a:r>
            <a:br>
              <a:rPr lang="en-GB" b="0" i="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Mario Motta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, Associate professor on building physics and building energy systems at </a:t>
            </a:r>
            <a:r>
              <a:rPr lang="en-GB" b="0" i="0" u="none" strike="noStrike" dirty="0" err="1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Politecnico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 di Milano </a:t>
            </a:r>
            <a:endParaRPr lang="en-GB" dirty="0">
              <a:solidFill>
                <a:srgbClr val="3A5493"/>
              </a:solidFill>
              <a:latin typeface="Roboto"/>
              <a:ea typeface="Roboto"/>
              <a:cs typeface="Roboto"/>
            </a:endParaRPr>
          </a:p>
          <a:p>
            <a:pPr algn="l"/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Luigi Tischer,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/>
                <a:ea typeface="Roboto"/>
                <a:cs typeface="Roboto"/>
              </a:rPr>
              <a:t> Senior Director R&amp;D at Ariston </a:t>
            </a:r>
          </a:p>
          <a:p>
            <a:pPr algn="l"/>
            <a:r>
              <a:rPr lang="en-GB" b="1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Gideon </a:t>
            </a:r>
            <a:r>
              <a:rPr lang="en-GB" b="1" i="0" u="none" strike="noStrike" dirty="0" err="1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Blij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R&amp;D manager, ATAG </a:t>
            </a:r>
            <a:r>
              <a:rPr lang="en-GB" b="0" i="0" u="none" strike="noStrike" dirty="0" err="1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Verwarming</a:t>
            </a:r>
            <a:r>
              <a:rPr lang="en-GB" b="0" i="0" u="none" strike="noStrike" dirty="0">
                <a:solidFill>
                  <a:srgbClr val="3A549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BV</a:t>
            </a:r>
          </a:p>
          <a:p>
            <a:r>
              <a:rPr lang="en-GB" b="1" dirty="0">
                <a:solidFill>
                  <a:srgbClr val="3A5493"/>
                </a:solidFill>
                <a:latin typeface="Roboto"/>
                <a:ea typeface="Roboto"/>
                <a:cs typeface="Roboto"/>
              </a:rPr>
              <a:t>Andreas </a:t>
            </a:r>
            <a:r>
              <a:rPr lang="en-GB" b="1" dirty="0" err="1">
                <a:solidFill>
                  <a:srgbClr val="3A5493"/>
                </a:solidFill>
                <a:latin typeface="Roboto"/>
                <a:ea typeface="Roboto"/>
                <a:cs typeface="Roboto"/>
              </a:rPr>
              <a:t>Lücke</a:t>
            </a:r>
            <a:r>
              <a:rPr lang="en-GB" b="1" dirty="0">
                <a:solidFill>
                  <a:srgbClr val="3A5493"/>
                </a:solidFill>
                <a:latin typeface="Roboto"/>
                <a:ea typeface="Roboto"/>
                <a:cs typeface="Roboto"/>
              </a:rPr>
              <a:t>,</a:t>
            </a:r>
            <a:r>
              <a:rPr lang="en-GB" dirty="0">
                <a:solidFill>
                  <a:srgbClr val="3A5493"/>
                </a:solidFill>
                <a:latin typeface="Roboto"/>
                <a:ea typeface="Roboto"/>
                <a:cs typeface="Roboto"/>
              </a:rPr>
              <a:t> Senior Expert, </a:t>
            </a:r>
            <a:r>
              <a:rPr lang="en-GB" dirty="0" err="1">
                <a:solidFill>
                  <a:srgbClr val="3A5493"/>
                </a:solidFill>
                <a:latin typeface="Roboto"/>
                <a:ea typeface="Roboto"/>
                <a:cs typeface="Roboto"/>
              </a:rPr>
              <a:t>Bundesverband</a:t>
            </a:r>
            <a:r>
              <a:rPr lang="en-GB" dirty="0">
                <a:solidFill>
                  <a:srgbClr val="3A5493"/>
                </a:solidFill>
                <a:latin typeface="Roboto"/>
                <a:ea typeface="Roboto"/>
                <a:cs typeface="Roboto"/>
              </a:rPr>
              <a:t> der </a:t>
            </a:r>
            <a:r>
              <a:rPr lang="en-GB" dirty="0" err="1">
                <a:solidFill>
                  <a:srgbClr val="3A5493"/>
                </a:solidFill>
                <a:latin typeface="Roboto"/>
                <a:ea typeface="Roboto"/>
                <a:cs typeface="Roboto"/>
              </a:rPr>
              <a:t>Deutschen</a:t>
            </a:r>
            <a:r>
              <a:rPr lang="en-GB" dirty="0">
                <a:solidFill>
                  <a:srgbClr val="3A5493"/>
                </a:solidFill>
                <a:latin typeface="Roboto"/>
                <a:ea typeface="Roboto"/>
                <a:cs typeface="Roboto"/>
              </a:rPr>
              <a:t> </a:t>
            </a:r>
            <a:r>
              <a:rPr lang="en-GB" dirty="0" err="1">
                <a:solidFill>
                  <a:srgbClr val="3A5493"/>
                </a:solidFill>
                <a:latin typeface="Roboto"/>
                <a:ea typeface="Roboto"/>
                <a:cs typeface="Roboto"/>
              </a:rPr>
              <a:t>Heizungsindustrie</a:t>
            </a:r>
            <a:r>
              <a:rPr lang="en-GB" dirty="0">
                <a:solidFill>
                  <a:srgbClr val="3A5493"/>
                </a:solidFill>
                <a:latin typeface="Roboto"/>
                <a:ea typeface="Roboto"/>
                <a:cs typeface="Roboto"/>
              </a:rPr>
              <a:t> (BDH)</a:t>
            </a:r>
            <a:endParaRPr lang="en-GB" dirty="0">
              <a:solidFill>
                <a:srgbClr val="3A5493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01628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5AB6BD-D1DA-E8C8-4137-A991304BA126}"/>
              </a:ext>
            </a:extLst>
          </p:cNvPr>
          <p:cNvSpPr/>
          <p:nvPr/>
        </p:nvSpPr>
        <p:spPr>
          <a:xfrm>
            <a:off x="0" y="13447"/>
            <a:ext cx="12192000" cy="5728447"/>
          </a:xfrm>
          <a:prstGeom prst="rect">
            <a:avLst/>
          </a:prstGeom>
          <a:solidFill>
            <a:srgbClr val="3A54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8585D-EC2B-0AB3-4ED9-C038601E7AB7}"/>
              </a:ext>
            </a:extLst>
          </p:cNvPr>
          <p:cNvSpPr txBox="1"/>
          <p:nvPr/>
        </p:nvSpPr>
        <p:spPr>
          <a:xfrm>
            <a:off x="860611" y="820271"/>
            <a:ext cx="1078454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Introduction</a:t>
            </a:r>
            <a:endParaRPr lang="en-BE" sz="3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 descr="A picture containing grass, outdoor, building, stone&#10;&#10;Description automatically generated">
            <a:extLst>
              <a:ext uri="{FF2B5EF4-FFF2-40B4-BE49-F238E27FC236}">
                <a16:creationId xmlns:a16="http://schemas.microsoft.com/office/drawing/2014/main" id="{B8252D3D-0FB5-28EC-4813-39B105969B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4035" y="177677"/>
            <a:ext cx="3107859" cy="12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59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5AB6BD-D1DA-E8C8-4137-A991304BA126}"/>
              </a:ext>
            </a:extLst>
          </p:cNvPr>
          <p:cNvSpPr/>
          <p:nvPr/>
        </p:nvSpPr>
        <p:spPr>
          <a:xfrm>
            <a:off x="0" y="13447"/>
            <a:ext cx="12192000" cy="5728447"/>
          </a:xfrm>
          <a:prstGeom prst="rect">
            <a:avLst/>
          </a:prstGeom>
          <a:solidFill>
            <a:srgbClr val="3A54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8585D-EC2B-0AB3-4ED9-C038601E7AB7}"/>
              </a:ext>
            </a:extLst>
          </p:cNvPr>
          <p:cNvSpPr txBox="1"/>
          <p:nvPr/>
        </p:nvSpPr>
        <p:spPr>
          <a:xfrm>
            <a:off x="860611" y="820271"/>
            <a:ext cx="107845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Presentation of the technology</a:t>
            </a:r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 descr="A picture containing grass, outdoor, building, stone&#10;&#10;Description automatically generated">
            <a:extLst>
              <a:ext uri="{FF2B5EF4-FFF2-40B4-BE49-F238E27FC236}">
                <a16:creationId xmlns:a16="http://schemas.microsoft.com/office/drawing/2014/main" id="{4B3D77F0-53E2-4D04-0DAD-917B60DF15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4035" y="177677"/>
            <a:ext cx="3107859" cy="12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43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66E5CE0-2939-4F8A-85C8-840B32CE2B41}"/>
              </a:ext>
            </a:extLst>
          </p:cNvPr>
          <p:cNvSpPr txBox="1"/>
          <p:nvPr/>
        </p:nvSpPr>
        <p:spPr>
          <a:xfrm>
            <a:off x="929779" y="2745784"/>
            <a:ext cx="9534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/>
              <a:t>What</a:t>
            </a:r>
            <a:r>
              <a:rPr lang="de-DE" sz="3600" dirty="0"/>
              <a:t> </a:t>
            </a:r>
            <a:r>
              <a:rPr lang="de-DE" sz="3600" dirty="0" err="1"/>
              <a:t>are</a:t>
            </a:r>
            <a:r>
              <a:rPr lang="de-DE" sz="3600" dirty="0"/>
              <a:t> </a:t>
            </a:r>
            <a:r>
              <a:rPr lang="de-DE" sz="3600" dirty="0" err="1"/>
              <a:t>Thermally</a:t>
            </a:r>
            <a:r>
              <a:rPr lang="de-DE" sz="3600" dirty="0"/>
              <a:t> Driven Heat Pumps (TDHP)?</a:t>
            </a:r>
          </a:p>
          <a:p>
            <a:r>
              <a:rPr lang="de-DE" sz="3600" dirty="0"/>
              <a:t>And </a:t>
            </a:r>
            <a:r>
              <a:rPr lang="de-DE" sz="3600" dirty="0" err="1"/>
              <a:t>why</a:t>
            </a:r>
            <a:r>
              <a:rPr lang="de-DE" sz="3600" dirty="0"/>
              <a:t> do </a:t>
            </a:r>
            <a:r>
              <a:rPr lang="de-DE" sz="3600" dirty="0" err="1"/>
              <a:t>we</a:t>
            </a:r>
            <a:r>
              <a:rPr lang="de-DE" sz="3600" dirty="0"/>
              <a:t> </a:t>
            </a:r>
            <a:r>
              <a:rPr lang="de-DE" sz="3600" dirty="0" err="1"/>
              <a:t>need</a:t>
            </a:r>
            <a:r>
              <a:rPr lang="de-DE" sz="3600" dirty="0"/>
              <a:t> </a:t>
            </a:r>
            <a:r>
              <a:rPr lang="de-DE" sz="3600" dirty="0" err="1"/>
              <a:t>them</a:t>
            </a:r>
            <a:r>
              <a:rPr lang="de-DE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240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ACAA3AD5-F995-47E7-B0DA-D574AF0DC6FC}"/>
              </a:ext>
            </a:extLst>
          </p:cNvPr>
          <p:cNvSpPr txBox="1"/>
          <p:nvPr/>
        </p:nvSpPr>
        <p:spPr>
          <a:xfrm flipH="1">
            <a:off x="5610686" y="1218601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TDHP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A113A0B-C442-4B4C-9ED5-B9996D3ED3B4}"/>
              </a:ext>
            </a:extLst>
          </p:cNvPr>
          <p:cNvSpPr txBox="1"/>
          <p:nvPr/>
        </p:nvSpPr>
        <p:spPr>
          <a:xfrm flipH="1">
            <a:off x="1122876" y="3679564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EHP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5C733233-D5F4-451E-A2D4-AE45C28FE6A1}"/>
              </a:ext>
            </a:extLst>
          </p:cNvPr>
          <p:cNvSpPr txBox="1"/>
          <p:nvPr/>
        </p:nvSpPr>
        <p:spPr>
          <a:xfrm>
            <a:off x="5723794" y="4816260"/>
            <a:ext cx="142126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543537D-17B9-4683-B1E5-E6E4451D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7943" y="1474475"/>
            <a:ext cx="8058705" cy="537247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6006658-FE61-4C97-90F3-ABA8067AE1C9}"/>
              </a:ext>
            </a:extLst>
          </p:cNvPr>
          <p:cNvSpPr txBox="1"/>
          <p:nvPr/>
        </p:nvSpPr>
        <p:spPr>
          <a:xfrm>
            <a:off x="452925" y="1012810"/>
            <a:ext cx="953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Current</a:t>
            </a:r>
            <a:r>
              <a:rPr lang="de-DE" sz="2400" dirty="0"/>
              <a:t> </a:t>
            </a:r>
            <a:r>
              <a:rPr lang="de-DE" sz="2400" dirty="0" err="1"/>
              <a:t>situation</a:t>
            </a:r>
            <a:r>
              <a:rPr lang="de-DE" sz="2400" dirty="0"/>
              <a:t> and </a:t>
            </a:r>
            <a:r>
              <a:rPr lang="de-DE" sz="2400" dirty="0" err="1"/>
              <a:t>challenge</a:t>
            </a:r>
            <a:r>
              <a:rPr lang="de-DE" sz="2400" dirty="0"/>
              <a:t>: </a:t>
            </a:r>
            <a:r>
              <a:rPr lang="de-DE" sz="2400" dirty="0" err="1"/>
              <a:t>Example</a:t>
            </a:r>
            <a:r>
              <a:rPr lang="de-DE" sz="2400" dirty="0"/>
              <a:t> </a:t>
            </a:r>
            <a:r>
              <a:rPr lang="de-DE" sz="2400" dirty="0" err="1"/>
              <a:t>Italy</a:t>
            </a:r>
            <a:r>
              <a:rPr lang="de-DE" sz="2400" dirty="0"/>
              <a:t>, </a:t>
            </a:r>
            <a:r>
              <a:rPr lang="de-DE" sz="2400" dirty="0" err="1"/>
              <a:t>heating</a:t>
            </a:r>
            <a:r>
              <a:rPr lang="de-DE" sz="2400" dirty="0"/>
              <a:t> </a:t>
            </a:r>
            <a:r>
              <a:rPr lang="de-DE" sz="2400" dirty="0" err="1"/>
              <a:t>energy</a:t>
            </a:r>
            <a:endParaRPr lang="de-DE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A26C81C-569B-450B-BBB3-500615851780}"/>
              </a:ext>
            </a:extLst>
          </p:cNvPr>
          <p:cNvSpPr txBox="1"/>
          <p:nvPr/>
        </p:nvSpPr>
        <p:spPr>
          <a:xfrm>
            <a:off x="9235305" y="5543138"/>
            <a:ext cx="199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Source: </a:t>
            </a:r>
            <a:r>
              <a:rPr lang="de-DE" sz="900" dirty="0">
                <a:hlinkClick r:id="rId3"/>
              </a:rPr>
              <a:t>EU Buildings Datamapper | Energy (europa.eu)</a:t>
            </a:r>
            <a:endParaRPr lang="de-DE" sz="900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D37F9E2-F729-4450-940D-178A70196542}"/>
              </a:ext>
            </a:extLst>
          </p:cNvPr>
          <p:cNvSpPr/>
          <p:nvPr/>
        </p:nvSpPr>
        <p:spPr>
          <a:xfrm>
            <a:off x="6217916" y="3646720"/>
            <a:ext cx="255406" cy="2114138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0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ACAA3AD5-F995-47E7-B0DA-D574AF0DC6FC}"/>
              </a:ext>
            </a:extLst>
          </p:cNvPr>
          <p:cNvSpPr txBox="1"/>
          <p:nvPr/>
        </p:nvSpPr>
        <p:spPr>
          <a:xfrm flipH="1">
            <a:off x="5610686" y="1218601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TDHP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A113A0B-C442-4B4C-9ED5-B9996D3ED3B4}"/>
              </a:ext>
            </a:extLst>
          </p:cNvPr>
          <p:cNvSpPr txBox="1"/>
          <p:nvPr/>
        </p:nvSpPr>
        <p:spPr>
          <a:xfrm flipH="1">
            <a:off x="1122876" y="3679564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EHP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5C733233-D5F4-451E-A2D4-AE45C28FE6A1}"/>
              </a:ext>
            </a:extLst>
          </p:cNvPr>
          <p:cNvSpPr txBox="1"/>
          <p:nvPr/>
        </p:nvSpPr>
        <p:spPr>
          <a:xfrm>
            <a:off x="5723794" y="4816260"/>
            <a:ext cx="142126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543537D-17B9-4683-B1E5-E6E4451D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2925" y="1530173"/>
            <a:ext cx="10067278" cy="456039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6006658-FE61-4C97-90F3-ABA8067AE1C9}"/>
              </a:ext>
            </a:extLst>
          </p:cNvPr>
          <p:cNvSpPr txBox="1"/>
          <p:nvPr/>
        </p:nvSpPr>
        <p:spPr>
          <a:xfrm>
            <a:off x="452925" y="1012810"/>
            <a:ext cx="953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Current</a:t>
            </a:r>
            <a:r>
              <a:rPr lang="de-DE" sz="2400" dirty="0"/>
              <a:t> </a:t>
            </a:r>
            <a:r>
              <a:rPr lang="de-DE" sz="2400" dirty="0" err="1"/>
              <a:t>situation</a:t>
            </a:r>
            <a:r>
              <a:rPr lang="de-DE" sz="2400" dirty="0"/>
              <a:t> and </a:t>
            </a:r>
            <a:r>
              <a:rPr lang="de-DE" sz="2400" dirty="0" err="1"/>
              <a:t>challenge</a:t>
            </a:r>
            <a:r>
              <a:rPr lang="de-DE" sz="2400" dirty="0"/>
              <a:t>: </a:t>
            </a:r>
            <a:r>
              <a:rPr lang="de-DE" sz="2400" dirty="0" err="1"/>
              <a:t>Example</a:t>
            </a:r>
            <a:r>
              <a:rPr lang="de-DE" sz="2400" dirty="0"/>
              <a:t> </a:t>
            </a:r>
            <a:r>
              <a:rPr lang="de-DE" sz="2400" dirty="0" err="1"/>
              <a:t>Italy</a:t>
            </a:r>
            <a:r>
              <a:rPr lang="de-DE" sz="2400" dirty="0"/>
              <a:t>, </a:t>
            </a:r>
            <a:r>
              <a:rPr lang="de-DE" sz="2400" dirty="0" err="1"/>
              <a:t>buildings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86017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ACAA3AD5-F995-47E7-B0DA-D574AF0DC6FC}"/>
              </a:ext>
            </a:extLst>
          </p:cNvPr>
          <p:cNvSpPr txBox="1"/>
          <p:nvPr/>
        </p:nvSpPr>
        <p:spPr>
          <a:xfrm flipH="1">
            <a:off x="5610686" y="1218601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TDHP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A113A0B-C442-4B4C-9ED5-B9996D3ED3B4}"/>
              </a:ext>
            </a:extLst>
          </p:cNvPr>
          <p:cNvSpPr txBox="1"/>
          <p:nvPr/>
        </p:nvSpPr>
        <p:spPr>
          <a:xfrm flipH="1">
            <a:off x="1122876" y="3679564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EHP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5C733233-D5F4-451E-A2D4-AE45C28FE6A1}"/>
              </a:ext>
            </a:extLst>
          </p:cNvPr>
          <p:cNvSpPr txBox="1"/>
          <p:nvPr/>
        </p:nvSpPr>
        <p:spPr>
          <a:xfrm>
            <a:off x="5723794" y="4816260"/>
            <a:ext cx="142126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543537D-17B9-4683-B1E5-E6E4451D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5" y="1456979"/>
            <a:ext cx="10067278" cy="470677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6006658-FE61-4C97-90F3-ABA8067AE1C9}"/>
              </a:ext>
            </a:extLst>
          </p:cNvPr>
          <p:cNvSpPr txBox="1"/>
          <p:nvPr/>
        </p:nvSpPr>
        <p:spPr>
          <a:xfrm>
            <a:off x="452925" y="1012810"/>
            <a:ext cx="953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Current</a:t>
            </a:r>
            <a:r>
              <a:rPr lang="de-DE" sz="2400" dirty="0"/>
              <a:t> </a:t>
            </a:r>
            <a:r>
              <a:rPr lang="de-DE" sz="2400" dirty="0" err="1"/>
              <a:t>situation</a:t>
            </a:r>
            <a:r>
              <a:rPr lang="de-DE" sz="2400" dirty="0"/>
              <a:t> and </a:t>
            </a:r>
            <a:r>
              <a:rPr lang="de-DE" sz="2400" dirty="0" err="1"/>
              <a:t>challenge</a:t>
            </a:r>
            <a:r>
              <a:rPr lang="de-DE" sz="2400" dirty="0"/>
              <a:t>: </a:t>
            </a:r>
            <a:r>
              <a:rPr lang="de-DE" sz="2400" dirty="0" err="1"/>
              <a:t>Example</a:t>
            </a:r>
            <a:r>
              <a:rPr lang="de-DE" sz="2400" dirty="0"/>
              <a:t> </a:t>
            </a:r>
            <a:r>
              <a:rPr lang="de-DE" sz="2400" dirty="0" err="1"/>
              <a:t>Italy</a:t>
            </a:r>
            <a:r>
              <a:rPr lang="de-DE" sz="2400" dirty="0"/>
              <a:t>, gas and </a:t>
            </a:r>
            <a:r>
              <a:rPr lang="de-DE" sz="2400" dirty="0" err="1"/>
              <a:t>electricity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08360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ACAA3AD5-F995-47E7-B0DA-D574AF0DC6FC}"/>
              </a:ext>
            </a:extLst>
          </p:cNvPr>
          <p:cNvSpPr txBox="1"/>
          <p:nvPr/>
        </p:nvSpPr>
        <p:spPr>
          <a:xfrm flipH="1">
            <a:off x="5610686" y="1218601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TDHP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A113A0B-C442-4B4C-9ED5-B9996D3ED3B4}"/>
              </a:ext>
            </a:extLst>
          </p:cNvPr>
          <p:cNvSpPr txBox="1"/>
          <p:nvPr/>
        </p:nvSpPr>
        <p:spPr>
          <a:xfrm flipH="1">
            <a:off x="1122876" y="3679564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EHP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5C733233-D5F4-451E-A2D4-AE45C28FE6A1}"/>
              </a:ext>
            </a:extLst>
          </p:cNvPr>
          <p:cNvSpPr txBox="1"/>
          <p:nvPr/>
        </p:nvSpPr>
        <p:spPr>
          <a:xfrm>
            <a:off x="5723794" y="4816260"/>
            <a:ext cx="142126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543537D-17B9-4683-B1E5-E6E4451D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2925" y="1703505"/>
            <a:ext cx="10067278" cy="421372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6006658-FE61-4C97-90F3-ABA8067AE1C9}"/>
              </a:ext>
            </a:extLst>
          </p:cNvPr>
          <p:cNvSpPr txBox="1"/>
          <p:nvPr/>
        </p:nvSpPr>
        <p:spPr>
          <a:xfrm>
            <a:off x="452925" y="1012810"/>
            <a:ext cx="953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Heat </a:t>
            </a:r>
            <a:r>
              <a:rPr lang="de-DE" sz="2400" dirty="0" err="1"/>
              <a:t>pumps</a:t>
            </a:r>
            <a:r>
              <a:rPr lang="de-DE" sz="2400" dirty="0"/>
              <a:t>: not </a:t>
            </a:r>
            <a:r>
              <a:rPr lang="de-DE" sz="2400" dirty="0" err="1"/>
              <a:t>only</a:t>
            </a:r>
            <a:r>
              <a:rPr lang="de-DE" sz="2400" dirty="0"/>
              <a:t> </a:t>
            </a:r>
            <a:r>
              <a:rPr lang="de-DE" sz="2400" dirty="0" err="1"/>
              <a:t>electricity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possible source</a:t>
            </a:r>
          </a:p>
        </p:txBody>
      </p:sp>
    </p:spTree>
    <p:extLst>
      <p:ext uri="{BB962C8B-B14F-4D97-AF65-F5344CB8AC3E}">
        <p14:creationId xmlns:p14="http://schemas.microsoft.com/office/powerpoint/2010/main" val="77059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7AD4801-B08B-438C-B8C2-0F58C894116A}"/>
              </a:ext>
            </a:extLst>
          </p:cNvPr>
          <p:cNvGrpSpPr/>
          <p:nvPr/>
        </p:nvGrpSpPr>
        <p:grpSpPr>
          <a:xfrm>
            <a:off x="887766" y="1020933"/>
            <a:ext cx="9445840" cy="5047657"/>
            <a:chOff x="887766" y="1020933"/>
            <a:chExt cx="9445840" cy="5047657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16CE2A24-E8F8-4D72-891B-C68D5DA62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7766" y="1069056"/>
              <a:ext cx="9445840" cy="4999534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3254CDD-AD27-4BA1-9D15-3536509DA6C2}"/>
                </a:ext>
              </a:extLst>
            </p:cNvPr>
            <p:cNvSpPr/>
            <p:nvPr/>
          </p:nvSpPr>
          <p:spPr>
            <a:xfrm>
              <a:off x="2636668" y="1020933"/>
              <a:ext cx="2503503" cy="328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30F1ECC-2C40-410C-A8A7-7F905DB4126F}"/>
                </a:ext>
              </a:extLst>
            </p:cNvPr>
            <p:cNvSpPr/>
            <p:nvPr/>
          </p:nvSpPr>
          <p:spPr>
            <a:xfrm>
              <a:off x="976544" y="3568823"/>
              <a:ext cx="738325" cy="483093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2478DDA7-13C7-4B20-908D-D4621F154275}"/>
                </a:ext>
              </a:extLst>
            </p:cNvPr>
            <p:cNvSpPr/>
            <p:nvPr/>
          </p:nvSpPr>
          <p:spPr>
            <a:xfrm>
              <a:off x="5496758" y="1107860"/>
              <a:ext cx="738325" cy="483093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ACAA3AD5-F995-47E7-B0DA-D574AF0DC6FC}"/>
              </a:ext>
            </a:extLst>
          </p:cNvPr>
          <p:cNvSpPr txBox="1"/>
          <p:nvPr/>
        </p:nvSpPr>
        <p:spPr>
          <a:xfrm flipH="1">
            <a:off x="5610686" y="1218601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TDHP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A113A0B-C442-4B4C-9ED5-B9996D3ED3B4}"/>
              </a:ext>
            </a:extLst>
          </p:cNvPr>
          <p:cNvSpPr txBox="1"/>
          <p:nvPr/>
        </p:nvSpPr>
        <p:spPr>
          <a:xfrm flipH="1">
            <a:off x="1122876" y="3679564"/>
            <a:ext cx="584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EHP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6C4EBC86-39A9-49D5-9C8E-839691C0538A}"/>
              </a:ext>
            </a:extLst>
          </p:cNvPr>
          <p:cNvSpPr txBox="1"/>
          <p:nvPr/>
        </p:nvSpPr>
        <p:spPr>
          <a:xfrm>
            <a:off x="1017235" y="5906994"/>
            <a:ext cx="6548701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*depending on primary energy ratio, here 2.5: currently varying between about 1.5 to 3.5 for different countries and seasons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5C733233-D5F4-451E-A2D4-AE45C28FE6A1}"/>
              </a:ext>
            </a:extLst>
          </p:cNvPr>
          <p:cNvSpPr txBox="1"/>
          <p:nvPr/>
        </p:nvSpPr>
        <p:spPr>
          <a:xfrm>
            <a:off x="5723794" y="4816260"/>
            <a:ext cx="142126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59075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648BF-717C-4DBC-AA6B-BC517AF16E43}"/>
              </a:ext>
            </a:extLst>
          </p:cNvPr>
          <p:cNvSpPr txBox="1">
            <a:spLocks/>
          </p:cNvSpPr>
          <p:nvPr/>
        </p:nvSpPr>
        <p:spPr>
          <a:xfrm>
            <a:off x="1113855" y="1844730"/>
            <a:ext cx="3959686" cy="4086000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 err="1"/>
              <a:t>A</a:t>
            </a:r>
            <a:r>
              <a:rPr lang="en-GB" sz="2000" u="sng" dirty="0" err="1"/>
              <a:t>B</a:t>
            </a:r>
            <a:r>
              <a:rPr lang="en-GB" sz="2000" dirty="0" err="1"/>
              <a:t>sorption</a:t>
            </a:r>
            <a:endParaRPr lang="en-GB" sz="2000" dirty="0"/>
          </a:p>
          <a:p>
            <a:pPr lvl="3">
              <a:spcAft>
                <a:spcPts val="1200"/>
              </a:spcAft>
            </a:pPr>
            <a:r>
              <a:rPr lang="en-GB" sz="1600" b="1" dirty="0"/>
              <a:t>Liquid solution </a:t>
            </a:r>
            <a:r>
              <a:rPr lang="en-GB" sz="1600" dirty="0"/>
              <a:t>is continually circulated</a:t>
            </a:r>
          </a:p>
          <a:p>
            <a:pPr lvl="3">
              <a:spcAft>
                <a:spcPts val="1200"/>
              </a:spcAft>
            </a:pPr>
            <a:r>
              <a:rPr lang="en-GB" sz="1600" dirty="0"/>
              <a:t>Natural refrigerant (ammonia-water solution), GWP 0</a:t>
            </a:r>
          </a:p>
          <a:p>
            <a:pPr lvl="3">
              <a:spcAft>
                <a:spcPts val="1200"/>
              </a:spcAft>
            </a:pPr>
            <a:r>
              <a:rPr lang="en-GB" sz="1600" dirty="0"/>
              <a:t>Usually </a:t>
            </a:r>
            <a:r>
              <a:rPr lang="en-GB" sz="1600" b="1" dirty="0"/>
              <a:t>directly fired generator </a:t>
            </a:r>
          </a:p>
          <a:p>
            <a:pPr lvl="3">
              <a:spcAft>
                <a:spcPts val="1200"/>
              </a:spcAft>
            </a:pPr>
            <a:r>
              <a:rPr lang="en-GB" sz="1600" b="1" dirty="0"/>
              <a:t>Most commercially-mature </a:t>
            </a:r>
            <a:r>
              <a:rPr lang="en-GB" sz="1600" dirty="0"/>
              <a:t>TDHP option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6F36F6C-E73F-49F0-A3B1-59E379BA4CFA}"/>
              </a:ext>
            </a:extLst>
          </p:cNvPr>
          <p:cNvSpPr txBox="1">
            <a:spLocks/>
          </p:cNvSpPr>
          <p:nvPr/>
        </p:nvSpPr>
        <p:spPr>
          <a:xfrm>
            <a:off x="6800296" y="1844730"/>
            <a:ext cx="4301149" cy="4086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 err="1"/>
              <a:t>A</a:t>
            </a:r>
            <a:r>
              <a:rPr lang="en-GB" sz="2000" u="sng" dirty="0" err="1"/>
              <a:t>D</a:t>
            </a:r>
            <a:r>
              <a:rPr lang="en-GB" sz="2000" dirty="0" err="1"/>
              <a:t>sorption</a:t>
            </a:r>
            <a:endParaRPr lang="en-GB" sz="2000" dirty="0"/>
          </a:p>
          <a:p>
            <a:pPr lvl="3">
              <a:spcAft>
                <a:spcPts val="1200"/>
              </a:spcAft>
            </a:pPr>
            <a:r>
              <a:rPr lang="en-GB" sz="1600" dirty="0"/>
              <a:t>Batch process </a:t>
            </a:r>
            <a:r>
              <a:rPr lang="en-GB" sz="1600" b="1" dirty="0"/>
              <a:t>switching between adsorption and desorption</a:t>
            </a:r>
            <a:r>
              <a:rPr lang="en-GB" sz="1600" dirty="0"/>
              <a:t>.</a:t>
            </a:r>
          </a:p>
          <a:p>
            <a:pPr lvl="3">
              <a:spcAft>
                <a:spcPts val="1200"/>
              </a:spcAft>
            </a:pPr>
            <a:r>
              <a:rPr lang="en-GB" sz="1600" dirty="0"/>
              <a:t>Natural refrigerant (ammonia-active carbon), GWP 0</a:t>
            </a:r>
          </a:p>
          <a:p>
            <a:pPr lvl="3">
              <a:spcAft>
                <a:spcPts val="1200"/>
              </a:spcAft>
            </a:pPr>
            <a:r>
              <a:rPr lang="en-GB" sz="1600" dirty="0"/>
              <a:t>More </a:t>
            </a:r>
            <a:r>
              <a:rPr lang="en-GB" sz="1600" b="1" dirty="0"/>
              <a:t>easily configured as hybrid </a:t>
            </a:r>
            <a:r>
              <a:rPr lang="en-GB" sz="1600" dirty="0"/>
              <a:t>solution (heat pumping only in part load, high loads directly by gas condensing boiler)</a:t>
            </a:r>
          </a:p>
          <a:p>
            <a:pPr lvl="3">
              <a:spcAft>
                <a:spcPts val="1200"/>
              </a:spcAft>
            </a:pPr>
            <a:r>
              <a:rPr lang="en-GB" sz="1600" dirty="0"/>
              <a:t>Currently </a:t>
            </a:r>
            <a:r>
              <a:rPr lang="en-GB" sz="1600" b="1" dirty="0"/>
              <a:t>in field tests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D8A3D77-48CE-5AC7-0EC2-EDB6F4D34F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7834" y="2259319"/>
            <a:ext cx="1385521" cy="2063300"/>
          </a:xfrm>
          <a:prstGeom prst="rect">
            <a:avLst/>
          </a:prstGeom>
        </p:spPr>
      </p:pic>
      <p:pic>
        <p:nvPicPr>
          <p:cNvPr id="6" name="Picture 2" descr="Air Source | Robur Heat Pumps">
            <a:extLst>
              <a:ext uri="{FF2B5EF4-FFF2-40B4-BE49-F238E27FC236}">
                <a16:creationId xmlns:a16="http://schemas.microsoft.com/office/drawing/2014/main" id="{C4AACC63-1C98-47F6-8EB3-C72B9BE18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700" y="2325617"/>
            <a:ext cx="1344858" cy="178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 descr="Ein Bild, das weiß, Haushaltsgerät, Klimaanlage enthält.&#10;&#10;Automatisch generierte Beschreibung">
            <a:extLst>
              <a:ext uri="{FF2B5EF4-FFF2-40B4-BE49-F238E27FC236}">
                <a16:creationId xmlns:a16="http://schemas.microsoft.com/office/drawing/2014/main" id="{69D127E2-5839-47E7-94CD-8684492FB8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099" y="4106308"/>
            <a:ext cx="1214917" cy="1630624"/>
          </a:xfrm>
          <a:prstGeom prst="rect">
            <a:avLst/>
          </a:prstGeom>
        </p:spPr>
      </p:pic>
      <p:pic>
        <p:nvPicPr>
          <p:cNvPr id="10" name="Grafik 9" descr="Ein Bild, das Text, Fenster, drinnen, weiß enthält.&#10;&#10;Automatisch generierte Beschreibung">
            <a:extLst>
              <a:ext uri="{FF2B5EF4-FFF2-40B4-BE49-F238E27FC236}">
                <a16:creationId xmlns:a16="http://schemas.microsoft.com/office/drawing/2014/main" id="{0912EDD4-020F-471F-B6DE-2403104034B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147" y="5116107"/>
            <a:ext cx="1010047" cy="10846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64C0BD-1E96-48EC-B497-EDC0845DCBA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828" y="5116107"/>
            <a:ext cx="1214917" cy="138791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65014D9F-9306-4FCB-8EBF-8C5BA763F665}"/>
              </a:ext>
            </a:extLst>
          </p:cNvPr>
          <p:cNvSpPr txBox="1"/>
          <p:nvPr/>
        </p:nvSpPr>
        <p:spPr>
          <a:xfrm>
            <a:off x="371679" y="4019224"/>
            <a:ext cx="8539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Source: Robur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1CB69E5-CC7C-44F2-910F-2002AC5131D3}"/>
              </a:ext>
            </a:extLst>
          </p:cNvPr>
          <p:cNvSpPr txBox="1"/>
          <p:nvPr/>
        </p:nvSpPr>
        <p:spPr>
          <a:xfrm>
            <a:off x="1258253" y="5621516"/>
            <a:ext cx="9446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Source: </a:t>
            </a:r>
            <a:r>
              <a:rPr lang="de-DE" sz="900" dirty="0" err="1"/>
              <a:t>Ariston</a:t>
            </a:r>
            <a:endParaRPr lang="de-DE" sz="9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FA653E0-D72F-4E90-A275-4B9798B67393}"/>
              </a:ext>
            </a:extLst>
          </p:cNvPr>
          <p:cNvSpPr txBox="1"/>
          <p:nvPr/>
        </p:nvSpPr>
        <p:spPr>
          <a:xfrm>
            <a:off x="2561147" y="6200736"/>
            <a:ext cx="9446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Source: </a:t>
            </a:r>
            <a:r>
              <a:rPr lang="de-DE" sz="900" dirty="0" err="1"/>
              <a:t>Elco</a:t>
            </a:r>
            <a:endParaRPr lang="de-DE" sz="9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2FC90ED-D381-45AD-A7EC-A58FBCB59BBF}"/>
              </a:ext>
            </a:extLst>
          </p:cNvPr>
          <p:cNvSpPr txBox="1"/>
          <p:nvPr/>
        </p:nvSpPr>
        <p:spPr>
          <a:xfrm>
            <a:off x="4308981" y="6504022"/>
            <a:ext cx="9446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Source: </a:t>
            </a:r>
            <a:r>
              <a:rPr lang="de-DE" sz="900" dirty="0" err="1"/>
              <a:t>Remeha</a:t>
            </a:r>
            <a:endParaRPr lang="de-DE" sz="9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74EF386-B97E-4A7A-A084-451AF8E5FCE0}"/>
              </a:ext>
            </a:extLst>
          </p:cNvPr>
          <p:cNvSpPr txBox="1"/>
          <p:nvPr/>
        </p:nvSpPr>
        <p:spPr>
          <a:xfrm>
            <a:off x="6129890" y="4350951"/>
            <a:ext cx="9446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Source: </a:t>
            </a:r>
            <a:r>
              <a:rPr lang="de-DE" sz="900" dirty="0" err="1"/>
              <a:t>Cooll</a:t>
            </a:r>
            <a:endParaRPr lang="de-DE" sz="9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97EEB70-7644-48E0-8ACC-C25418FB3FA0}"/>
              </a:ext>
            </a:extLst>
          </p:cNvPr>
          <p:cNvSpPr txBox="1"/>
          <p:nvPr/>
        </p:nvSpPr>
        <p:spPr>
          <a:xfrm>
            <a:off x="452925" y="1012810"/>
            <a:ext cx="953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Several</a:t>
            </a:r>
            <a:r>
              <a:rPr lang="de-DE" sz="2400" dirty="0"/>
              <a:t> TDHP Technology Options</a:t>
            </a:r>
          </a:p>
        </p:txBody>
      </p:sp>
    </p:spTree>
    <p:extLst>
      <p:ext uri="{BB962C8B-B14F-4D97-AF65-F5344CB8AC3E}">
        <p14:creationId xmlns:p14="http://schemas.microsoft.com/office/powerpoint/2010/main" val="3400480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61C7AE-9441-49B2-A716-A4DC85E83873}"/>
              </a:ext>
            </a:extLst>
          </p:cNvPr>
          <p:cNvSpPr txBox="1">
            <a:spLocks/>
          </p:cNvSpPr>
          <p:nvPr/>
        </p:nvSpPr>
        <p:spPr>
          <a:xfrm>
            <a:off x="635982" y="1891849"/>
            <a:ext cx="9534617" cy="45382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00"/>
                </a:solidFill>
              </a:rPr>
              <a:t>Similar challenges to EHP</a:t>
            </a:r>
            <a:r>
              <a:rPr lang="en-US" sz="2000" dirty="0">
                <a:solidFill>
                  <a:srgbClr val="000000"/>
                </a:solidFill>
              </a:rPr>
              <a:t> – e.g. space for outdoor units, regulations around the use of certain working fluids / refrigerants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00"/>
                </a:solidFill>
              </a:rPr>
              <a:t>Form factor / footprint</a:t>
            </a:r>
            <a:r>
              <a:rPr lang="en-US" sz="2000" dirty="0">
                <a:solidFill>
                  <a:srgbClr val="000000"/>
                </a:solidFill>
              </a:rPr>
              <a:t> – can be larger than competing options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00"/>
                </a:solidFill>
              </a:rPr>
              <a:t>Product and fully-installed costs</a:t>
            </a:r>
            <a:r>
              <a:rPr lang="en-US" sz="2000" dirty="0">
                <a:solidFill>
                  <a:srgbClr val="000000"/>
                </a:solidFill>
              </a:rPr>
              <a:t> – based on current level of maturity &amp; production volumes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00"/>
                </a:solidFill>
              </a:rPr>
              <a:t>Perception</a:t>
            </a:r>
            <a:r>
              <a:rPr lang="en-US" sz="2000" dirty="0">
                <a:solidFill>
                  <a:srgbClr val="000000"/>
                </a:solidFill>
              </a:rPr>
              <a:t> among policy makers – ‘gas is the past’...!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</a:rPr>
              <a:t>End-user and installer / specifier </a:t>
            </a:r>
            <a:r>
              <a:rPr lang="en-US" sz="2000" b="1" dirty="0">
                <a:solidFill>
                  <a:srgbClr val="000000"/>
                </a:solidFill>
              </a:rPr>
              <a:t>awareness</a:t>
            </a:r>
            <a:r>
              <a:rPr lang="en-US" sz="2000" dirty="0">
                <a:solidFill>
                  <a:srgbClr val="000000"/>
                </a:solidFill>
              </a:rPr>
              <a:t> – lots of awareness raising needed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28D63A6-0227-4043-8EDB-48E84C1E930C}"/>
              </a:ext>
            </a:extLst>
          </p:cNvPr>
          <p:cNvSpPr txBox="1"/>
          <p:nvPr/>
        </p:nvSpPr>
        <p:spPr>
          <a:xfrm>
            <a:off x="1572743" y="6311709"/>
            <a:ext cx="6548701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*Also ‘renewable gas’, ‘decarbonised gas’, ‘green gas’, ‘biomethane’, ‘green hydrogen’...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E22DD29-3A33-4F1A-871F-F5AFB7BD842F}"/>
              </a:ext>
            </a:extLst>
          </p:cNvPr>
          <p:cNvSpPr txBox="1"/>
          <p:nvPr/>
        </p:nvSpPr>
        <p:spPr>
          <a:xfrm>
            <a:off x="452925" y="1012810"/>
            <a:ext cx="953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225661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61C7AE-9441-49B2-A716-A4DC85E83873}"/>
              </a:ext>
            </a:extLst>
          </p:cNvPr>
          <p:cNvSpPr txBox="1">
            <a:spLocks/>
          </p:cNvSpPr>
          <p:nvPr/>
        </p:nvSpPr>
        <p:spPr>
          <a:xfrm>
            <a:off x="635982" y="1891849"/>
            <a:ext cx="9534617" cy="45382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000000"/>
                </a:solidFill>
              </a:rPr>
              <a:t>TDHP link intimately efficient technologies </a:t>
            </a:r>
            <a:r>
              <a:rPr lang="en-GB" sz="2000" dirty="0">
                <a:solidFill>
                  <a:srgbClr val="000000"/>
                </a:solidFill>
              </a:rPr>
              <a:t>of condensing boiler and heat pump (the “ultimate hybrid”)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000000"/>
                </a:solidFill>
              </a:rPr>
              <a:t>TDHP are suitable for high temperature </a:t>
            </a:r>
            <a:r>
              <a:rPr lang="en-GB" sz="2000" dirty="0">
                <a:solidFill>
                  <a:srgbClr val="000000"/>
                </a:solidFill>
              </a:rPr>
              <a:t>heating systems e.g. with radiators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000000"/>
                </a:solidFill>
              </a:rPr>
              <a:t>TDHP reduce use of fuel </a:t>
            </a:r>
            <a:r>
              <a:rPr lang="en-GB" sz="2000" dirty="0">
                <a:solidFill>
                  <a:srgbClr val="000000"/>
                </a:solidFill>
              </a:rPr>
              <a:t>(-30-40% compared to CB)</a:t>
            </a:r>
            <a:r>
              <a:rPr lang="en-GB" sz="2000" b="1" dirty="0">
                <a:solidFill>
                  <a:srgbClr val="000000"/>
                </a:solidFill>
              </a:rPr>
              <a:t> </a:t>
            </a:r>
            <a:r>
              <a:rPr lang="en-GB" sz="2000" dirty="0">
                <a:solidFill>
                  <a:srgbClr val="000000"/>
                </a:solidFill>
              </a:rPr>
              <a:t>and add renewable energy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000000"/>
                </a:solidFill>
              </a:rPr>
              <a:t>TDHP make use of </a:t>
            </a:r>
            <a:r>
              <a:rPr lang="en-GB" sz="2000" b="1" dirty="0">
                <a:solidFill>
                  <a:srgbClr val="000000"/>
                </a:solidFill>
              </a:rPr>
              <a:t>existing energy infrastructure</a:t>
            </a:r>
          </a:p>
          <a:p>
            <a:pPr lvl="1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000000"/>
                </a:solidFill>
              </a:rPr>
              <a:t>TDHP use 100% renewable energy</a:t>
            </a:r>
            <a:r>
              <a:rPr lang="en-GB" sz="2000" dirty="0">
                <a:solidFill>
                  <a:srgbClr val="000000"/>
                </a:solidFill>
              </a:rPr>
              <a:t>, if fully powered by biogas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28D63A6-0227-4043-8EDB-48E84C1E930C}"/>
              </a:ext>
            </a:extLst>
          </p:cNvPr>
          <p:cNvSpPr txBox="1"/>
          <p:nvPr/>
        </p:nvSpPr>
        <p:spPr>
          <a:xfrm>
            <a:off x="1572743" y="6311709"/>
            <a:ext cx="6548701" cy="2368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16000">
              <a:tabLst/>
            </a:pPr>
            <a:r>
              <a:rPr lang="en-GB" sz="1400" dirty="0"/>
              <a:t>*Also ‘renewable gas’, ‘decarbonised gas’, ‘green gas’, ‘biomethane’, ‘green hydrogen’...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E22DD29-3A33-4F1A-871F-F5AFB7BD842F}"/>
              </a:ext>
            </a:extLst>
          </p:cNvPr>
          <p:cNvSpPr txBox="1"/>
          <p:nvPr/>
        </p:nvSpPr>
        <p:spPr>
          <a:xfrm>
            <a:off x="452925" y="1012810"/>
            <a:ext cx="953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Key: </a:t>
            </a:r>
            <a:r>
              <a:rPr lang="de-DE" sz="2400" dirty="0" err="1"/>
              <a:t>Flexibility</a:t>
            </a:r>
            <a:r>
              <a:rPr lang="de-DE" sz="2400" dirty="0"/>
              <a:t> and </a:t>
            </a:r>
            <a:r>
              <a:rPr lang="de-DE" sz="2400" dirty="0" err="1"/>
              <a:t>Retrofitability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50982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66E5CE0-2939-4F8A-85C8-840B32CE2B41}"/>
              </a:ext>
            </a:extLst>
          </p:cNvPr>
          <p:cNvSpPr txBox="1"/>
          <p:nvPr/>
        </p:nvSpPr>
        <p:spPr>
          <a:xfrm>
            <a:off x="929779" y="2745784"/>
            <a:ext cx="953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/>
              <a:t>Let‘s</a:t>
            </a:r>
            <a:r>
              <a:rPr lang="de-DE" sz="3600" dirty="0"/>
              <a:t> </a:t>
            </a:r>
            <a:r>
              <a:rPr lang="de-DE" sz="3600" dirty="0" err="1"/>
              <a:t>discuss</a:t>
            </a:r>
            <a:r>
              <a:rPr lang="de-DE" sz="36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27418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5AB6BD-D1DA-E8C8-4137-A991304BA126}"/>
              </a:ext>
            </a:extLst>
          </p:cNvPr>
          <p:cNvSpPr/>
          <p:nvPr/>
        </p:nvSpPr>
        <p:spPr>
          <a:xfrm>
            <a:off x="0" y="13447"/>
            <a:ext cx="12192000" cy="5728447"/>
          </a:xfrm>
          <a:prstGeom prst="rect">
            <a:avLst/>
          </a:prstGeom>
          <a:solidFill>
            <a:srgbClr val="3A54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8585D-EC2B-0AB3-4ED9-C038601E7AB7}"/>
              </a:ext>
            </a:extLst>
          </p:cNvPr>
          <p:cNvSpPr txBox="1"/>
          <p:nvPr/>
        </p:nvSpPr>
        <p:spPr>
          <a:xfrm>
            <a:off x="860611" y="820271"/>
            <a:ext cx="107845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Panel discussion and Q&amp;A</a:t>
            </a:r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 descr="A picture containing grass, outdoor, building, stone&#10;&#10;Description automatically generated">
            <a:extLst>
              <a:ext uri="{FF2B5EF4-FFF2-40B4-BE49-F238E27FC236}">
                <a16:creationId xmlns:a16="http://schemas.microsoft.com/office/drawing/2014/main" id="{365C6667-6CE2-F27A-108C-53F55317F2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4035" y="177677"/>
            <a:ext cx="3107859" cy="12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21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8" descr="Pijjl.png">
            <a:extLst>
              <a:ext uri="{FF2B5EF4-FFF2-40B4-BE49-F238E27FC236}">
                <a16:creationId xmlns:a16="http://schemas.microsoft.com/office/drawing/2014/main" id="{7BC60875-BC74-1C9D-9DE8-46CB8A0DF76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67" y="2130429"/>
            <a:ext cx="6794500" cy="39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jdelijke aanduiding voor tekst 12">
            <a:extLst>
              <a:ext uri="{FF2B5EF4-FFF2-40B4-BE49-F238E27FC236}">
                <a16:creationId xmlns:a16="http://schemas.microsoft.com/office/drawing/2014/main" id="{AC604116-4CC6-0280-1831-3803956D9ADF}"/>
              </a:ext>
            </a:extLst>
          </p:cNvPr>
          <p:cNvSpPr txBox="1">
            <a:spLocks/>
          </p:cNvSpPr>
          <p:nvPr/>
        </p:nvSpPr>
        <p:spPr>
          <a:xfrm>
            <a:off x="481004" y="1614492"/>
            <a:ext cx="6000750" cy="500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altLang="nl-NL" sz="1000">
                <a:solidFill>
                  <a:schemeClr val="bg1"/>
                </a:solidFill>
              </a:rPr>
              <a:t>BioNet</a:t>
            </a:r>
          </a:p>
        </p:txBody>
      </p:sp>
      <p:sp>
        <p:nvSpPr>
          <p:cNvPr id="5" name="Ondertitel 9">
            <a:extLst>
              <a:ext uri="{FF2B5EF4-FFF2-40B4-BE49-F238E27FC236}">
                <a16:creationId xmlns:a16="http://schemas.microsoft.com/office/drawing/2014/main" id="{9620B187-5079-5F9B-9008-9FAC219A2D6B}"/>
              </a:ext>
            </a:extLst>
          </p:cNvPr>
          <p:cNvSpPr>
            <a:spLocks/>
          </p:cNvSpPr>
          <p:nvPr/>
        </p:nvSpPr>
        <p:spPr bwMode="auto">
          <a:xfrm>
            <a:off x="517518" y="2066929"/>
            <a:ext cx="7132637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9250" indent="-3492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 err="1">
                <a:latin typeface="Calibri" panose="020F0502020204030204" pitchFamily="34" charset="0"/>
              </a:rPr>
              <a:t>Autonomy</a:t>
            </a:r>
            <a:endParaRPr lang="nl-NL" altLang="nl-NL" sz="20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 err="1">
                <a:latin typeface="Calibri" panose="020F0502020204030204" pitchFamily="34" charset="0"/>
              </a:rPr>
              <a:t>Competitivity</a:t>
            </a:r>
            <a:endParaRPr lang="nl-NL" altLang="nl-NL" sz="20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 err="1">
                <a:latin typeface="Calibri" panose="020F0502020204030204" pitchFamily="34" charset="0"/>
              </a:rPr>
              <a:t>Sustainability</a:t>
            </a:r>
            <a:endParaRPr lang="nl-NL" altLang="nl-NL" sz="20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l-NL" altLang="nl-NL" sz="2000" dirty="0">
              <a:latin typeface="Calibri" panose="020F0502020204030204" pitchFamily="34" charset="0"/>
            </a:endParaRPr>
          </a:p>
        </p:txBody>
      </p:sp>
      <p:sp>
        <p:nvSpPr>
          <p:cNvPr id="6" name="Tijdelijke aanduiding voor tekst 10">
            <a:extLst>
              <a:ext uri="{FF2B5EF4-FFF2-40B4-BE49-F238E27FC236}">
                <a16:creationId xmlns:a16="http://schemas.microsoft.com/office/drawing/2014/main" id="{1162088F-0300-5EBE-D333-79CF81E1882B}"/>
              </a:ext>
            </a:extLst>
          </p:cNvPr>
          <p:cNvSpPr>
            <a:spLocks/>
          </p:cNvSpPr>
          <p:nvPr/>
        </p:nvSpPr>
        <p:spPr bwMode="auto">
          <a:xfrm>
            <a:off x="460367" y="1635130"/>
            <a:ext cx="60007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365125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nl-NL" altLang="nl-NL" sz="1800" b="1" dirty="0" err="1"/>
              <a:t>Increasing</a:t>
            </a:r>
            <a:r>
              <a:rPr lang="nl-NL" altLang="nl-NL" sz="1800" b="1" dirty="0"/>
              <a:t> </a:t>
            </a:r>
            <a:r>
              <a:rPr lang="nl-NL" altLang="nl-NL" sz="1800" b="1" dirty="0" err="1"/>
              <a:t>diversity</a:t>
            </a:r>
            <a:r>
              <a:rPr lang="nl-NL" altLang="nl-NL" sz="1800" b="1" dirty="0"/>
              <a:t> of types of gas:</a:t>
            </a:r>
          </a:p>
        </p:txBody>
      </p:sp>
      <p:grpSp>
        <p:nvGrpSpPr>
          <p:cNvPr id="7" name="Group 25">
            <a:extLst>
              <a:ext uri="{FF2B5EF4-FFF2-40B4-BE49-F238E27FC236}">
                <a16:creationId xmlns:a16="http://schemas.microsoft.com/office/drawing/2014/main" id="{E650ADBE-7FB5-12EB-15B8-8579B4378F63}"/>
              </a:ext>
            </a:extLst>
          </p:cNvPr>
          <p:cNvGrpSpPr>
            <a:grpSpLocks/>
          </p:cNvGrpSpPr>
          <p:nvPr/>
        </p:nvGrpSpPr>
        <p:grpSpPr bwMode="auto">
          <a:xfrm>
            <a:off x="268279" y="3162306"/>
            <a:ext cx="5926138" cy="3043238"/>
            <a:chOff x="226" y="2068"/>
            <a:chExt cx="3733" cy="1917"/>
          </a:xfrm>
        </p:grpSpPr>
        <p:sp>
          <p:nvSpPr>
            <p:cNvPr id="8" name="Text Box 15">
              <a:extLst>
                <a:ext uri="{FF2B5EF4-FFF2-40B4-BE49-F238E27FC236}">
                  <a16:creationId xmlns:a16="http://schemas.microsoft.com/office/drawing/2014/main" id="{49C1ED7E-ACB1-86A4-02B5-B1B93ECC5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" y="3793"/>
              <a:ext cx="36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>
                  <a:latin typeface="Calibri" panose="020F0502020204030204" pitchFamily="34" charset="0"/>
                </a:rPr>
                <a:t>1963</a:t>
              </a:r>
              <a:endParaRPr lang="en-US" altLang="nl-NL">
                <a:latin typeface="Calibri" panose="020F0502020204030204" pitchFamily="34" charset="0"/>
              </a:endParaRPr>
            </a:p>
          </p:txBody>
        </p:sp>
        <p:sp>
          <p:nvSpPr>
            <p:cNvPr id="9" name="Text Box 16">
              <a:extLst>
                <a:ext uri="{FF2B5EF4-FFF2-40B4-BE49-F238E27FC236}">
                  <a16:creationId xmlns:a16="http://schemas.microsoft.com/office/drawing/2014/main" id="{2CF643F5-D82D-572D-E712-FB4998B54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3793"/>
              <a:ext cx="36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>
                  <a:latin typeface="Calibri" panose="020F0502020204030204" pitchFamily="34" charset="0"/>
                </a:rPr>
                <a:t>2011</a:t>
              </a:r>
              <a:endParaRPr lang="en-US" altLang="nl-NL">
                <a:latin typeface="Calibri" panose="020F0502020204030204" pitchFamily="34" charset="0"/>
              </a:endParaRPr>
            </a:p>
          </p:txBody>
        </p:sp>
        <p:sp>
          <p:nvSpPr>
            <p:cNvPr id="10" name="Text Box 17">
              <a:extLst>
                <a:ext uri="{FF2B5EF4-FFF2-40B4-BE49-F238E27FC236}">
                  <a16:creationId xmlns:a16="http://schemas.microsoft.com/office/drawing/2014/main" id="{7AC7FBC2-DE23-98A9-454A-0D37D1F75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" y="3510"/>
              <a:ext cx="70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dirty="0">
                  <a:solidFill>
                    <a:schemeClr val="bg1"/>
                  </a:solidFill>
                  <a:latin typeface="Calibri" panose="020F0502020204030204" pitchFamily="34" charset="0"/>
                </a:rPr>
                <a:t>Groningen</a:t>
              </a:r>
              <a:endParaRPr lang="en-US" altLang="nl-NL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Text Box 18">
              <a:extLst>
                <a:ext uri="{FF2B5EF4-FFF2-40B4-BE49-F238E27FC236}">
                  <a16:creationId xmlns:a16="http://schemas.microsoft.com/office/drawing/2014/main" id="{4CDCE517-EBFC-3A0E-DAEA-782D89563D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226"/>
              <a:ext cx="8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dirty="0">
                  <a:solidFill>
                    <a:schemeClr val="bg1"/>
                  </a:solidFill>
                  <a:latin typeface="Calibri" panose="020F0502020204030204" pitchFamily="34" charset="0"/>
                </a:rPr>
                <a:t>Small fields</a:t>
              </a:r>
              <a:endParaRPr lang="en-US" altLang="nl-NL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Text Box 19">
              <a:extLst>
                <a:ext uri="{FF2B5EF4-FFF2-40B4-BE49-F238E27FC236}">
                  <a16:creationId xmlns:a16="http://schemas.microsoft.com/office/drawing/2014/main" id="{F61C6869-3B91-1145-1BE1-1178453269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1" y="2908"/>
              <a:ext cx="8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Norwegian</a:t>
              </a:r>
              <a:r>
                <a:rPr lang="nl-NL" altLang="nl-NL" dirty="0">
                  <a:solidFill>
                    <a:schemeClr val="bg1"/>
                  </a:solidFill>
                  <a:latin typeface="Calibri" panose="020F0502020204030204" pitchFamily="34" charset="0"/>
                </a:rPr>
                <a:t> gas</a:t>
              </a:r>
              <a:endParaRPr lang="en-US" altLang="nl-NL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Text Box 20">
              <a:extLst>
                <a:ext uri="{FF2B5EF4-FFF2-40B4-BE49-F238E27FC236}">
                  <a16:creationId xmlns:a16="http://schemas.microsoft.com/office/drawing/2014/main" id="{72DA7C7E-90E4-F9E8-52D6-372A11F83F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591"/>
              <a:ext cx="8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dirty="0">
                  <a:solidFill>
                    <a:schemeClr val="bg1"/>
                  </a:solidFill>
                  <a:latin typeface="Calibri" panose="020F0502020204030204" pitchFamily="34" charset="0"/>
                </a:rPr>
                <a:t>Russian gas</a:t>
              </a:r>
              <a:endParaRPr lang="en-US" altLang="nl-NL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Text Box 21">
              <a:extLst>
                <a:ext uri="{FF2B5EF4-FFF2-40B4-BE49-F238E27FC236}">
                  <a16:creationId xmlns:a16="http://schemas.microsoft.com/office/drawing/2014/main" id="{7C9CDBC6-3774-FF0A-5F52-256A6BF7E5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7" y="2331"/>
              <a:ext cx="84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dirty="0">
                  <a:solidFill>
                    <a:schemeClr val="bg1"/>
                  </a:solidFill>
                  <a:latin typeface="Calibri" panose="020F0502020204030204" pitchFamily="34" charset="0"/>
                </a:rPr>
                <a:t>LNG-G25.3</a:t>
              </a:r>
              <a:endParaRPr lang="en-US" altLang="nl-NL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Text Box 22">
              <a:extLst>
                <a:ext uri="{FF2B5EF4-FFF2-40B4-BE49-F238E27FC236}">
                  <a16:creationId xmlns:a16="http://schemas.microsoft.com/office/drawing/2014/main" id="{97178C02-23EE-CD40-9310-21E39E502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7" y="2068"/>
              <a:ext cx="8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dirty="0">
                  <a:solidFill>
                    <a:schemeClr val="bg1"/>
                  </a:solidFill>
                  <a:latin typeface="Calibri" panose="020F0502020204030204" pitchFamily="34" charset="0"/>
                </a:rPr>
                <a:t>Green gas</a:t>
              </a:r>
              <a:endParaRPr lang="en-US" altLang="nl-NL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Text Box 23">
              <a:extLst>
                <a:ext uri="{FF2B5EF4-FFF2-40B4-BE49-F238E27FC236}">
                  <a16:creationId xmlns:a16="http://schemas.microsoft.com/office/drawing/2014/main" id="{E1C4E411-2EB7-F8DD-36E4-6F423F604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700592">
              <a:off x="1882" y="3154"/>
              <a:ext cx="14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sz="1800">
                  <a:latin typeface="Calibri" panose="020F0502020204030204" pitchFamily="34" charset="0"/>
                </a:rPr>
                <a:t>EU, NL energy policy</a:t>
              </a:r>
              <a:endParaRPr lang="en-US" altLang="nl-NL" sz="1800">
                <a:latin typeface="Calibri" panose="020F0502020204030204" pitchFamily="34" charset="0"/>
              </a:endParaRPr>
            </a:p>
          </p:txBody>
        </p:sp>
        <p:sp>
          <p:nvSpPr>
            <p:cNvPr id="17" name="Text Box 24">
              <a:extLst>
                <a:ext uri="{FF2B5EF4-FFF2-40B4-BE49-F238E27FC236}">
                  <a16:creationId xmlns:a16="http://schemas.microsoft.com/office/drawing/2014/main" id="{26763644-598D-888F-72DA-AD8675B689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700592">
              <a:off x="884" y="2364"/>
              <a:ext cx="14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33400" indent="-5334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l-NL" altLang="nl-NL" sz="1800" dirty="0">
                  <a:latin typeface="Calibri" panose="020F0502020204030204" pitchFamily="34" charset="0"/>
                </a:rPr>
                <a:t>EU </a:t>
              </a:r>
              <a:r>
                <a:rPr lang="nl-NL" altLang="nl-NL" sz="1800" dirty="0" err="1">
                  <a:latin typeface="Calibri" panose="020F0502020204030204" pitchFamily="34" charset="0"/>
                </a:rPr>
                <a:t>and</a:t>
              </a:r>
              <a:r>
                <a:rPr lang="nl-NL" altLang="nl-NL" sz="1800" dirty="0">
                  <a:latin typeface="Calibri" panose="020F0502020204030204" pitchFamily="34" charset="0"/>
                </a:rPr>
                <a:t> </a:t>
              </a:r>
              <a:r>
                <a:rPr lang="nl-NL" altLang="nl-NL" sz="1800" dirty="0" err="1">
                  <a:latin typeface="Calibri" panose="020F0502020204030204" pitchFamily="34" charset="0"/>
                </a:rPr>
                <a:t>world</a:t>
              </a:r>
              <a:r>
                <a:rPr lang="nl-NL" altLang="nl-NL" sz="1800" dirty="0">
                  <a:latin typeface="Calibri" panose="020F0502020204030204" pitchFamily="34" charset="0"/>
                </a:rPr>
                <a:t> market</a:t>
              </a:r>
              <a:endParaRPr lang="en-US" altLang="nl-NL" sz="1800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33CF516B-73F1-2238-E292-90B48B53B6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6669" y="3020451"/>
            <a:ext cx="4984407" cy="2973387"/>
          </a:xfrm>
          <a:prstGeom prst="rect">
            <a:avLst/>
          </a:prstGeom>
        </p:spPr>
      </p:pic>
      <p:sp>
        <p:nvSpPr>
          <p:cNvPr id="19" name="Tijdelijke aanduiding voor tekst 10">
            <a:extLst>
              <a:ext uri="{FF2B5EF4-FFF2-40B4-BE49-F238E27FC236}">
                <a16:creationId xmlns:a16="http://schemas.microsoft.com/office/drawing/2014/main" id="{EB3B4E63-B0F2-C744-F055-B0B9914CB296}"/>
              </a:ext>
            </a:extLst>
          </p:cNvPr>
          <p:cNvSpPr>
            <a:spLocks/>
          </p:cNvSpPr>
          <p:nvPr/>
        </p:nvSpPr>
        <p:spPr bwMode="auto">
          <a:xfrm>
            <a:off x="7039757" y="1630366"/>
            <a:ext cx="60007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365125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nl-NL" altLang="nl-NL" sz="1800" b="1" dirty="0" err="1"/>
              <a:t>Reduce</a:t>
            </a:r>
            <a:r>
              <a:rPr lang="nl-NL" altLang="nl-NL" sz="1800" b="1" dirty="0"/>
              <a:t> energy </a:t>
            </a:r>
            <a:r>
              <a:rPr lang="nl-NL" altLang="nl-NL" sz="1800" b="1" dirty="0" err="1"/>
              <a:t>utilization</a:t>
            </a:r>
            <a:r>
              <a:rPr lang="nl-NL" altLang="nl-NL" sz="1800" b="1" dirty="0"/>
              <a:t> </a:t>
            </a:r>
            <a:r>
              <a:rPr lang="nl-NL" altLang="nl-NL" sz="1800" b="1" dirty="0" err="1"/>
              <a:t>dwelling</a:t>
            </a:r>
            <a:r>
              <a:rPr lang="nl-NL" altLang="nl-NL" sz="1800" b="1" dirty="0"/>
              <a:t>:</a:t>
            </a:r>
          </a:p>
        </p:txBody>
      </p:sp>
      <p:sp>
        <p:nvSpPr>
          <p:cNvPr id="21" name="Ondertitel 9">
            <a:extLst>
              <a:ext uri="{FF2B5EF4-FFF2-40B4-BE49-F238E27FC236}">
                <a16:creationId xmlns:a16="http://schemas.microsoft.com/office/drawing/2014/main" id="{FC499361-9B3B-8944-6D8D-C0F6992ADD7F}"/>
              </a:ext>
            </a:extLst>
          </p:cNvPr>
          <p:cNvSpPr>
            <a:spLocks/>
          </p:cNvSpPr>
          <p:nvPr/>
        </p:nvSpPr>
        <p:spPr bwMode="auto">
          <a:xfrm>
            <a:off x="7113608" y="2219329"/>
            <a:ext cx="7132637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9250" indent="-3492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Calibri" panose="020F0502020204030204" pitchFamily="34" charset="0"/>
              </a:rPr>
              <a:t>EPC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Calibri" panose="020F0502020204030204" pitchFamily="34" charset="0"/>
              </a:rPr>
              <a:t>BENG</a:t>
            </a:r>
          </a:p>
          <a:p>
            <a:pPr>
              <a:buFont typeface="Arial" panose="020B0604020202020204" pitchFamily="34" charset="0"/>
              <a:buChar char="•"/>
            </a:pPr>
            <a:endParaRPr lang="nl-NL" altLang="nl-NL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331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6F76A91-C256-36AF-A964-1264F812B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7" y="1548606"/>
            <a:ext cx="11606212" cy="4418013"/>
          </a:xfrm>
        </p:spPr>
        <p:txBody>
          <a:bodyPr/>
          <a:lstStyle/>
          <a:p>
            <a:r>
              <a:rPr lang="en-CA" sz="2400" dirty="0"/>
              <a:t>2016: Energy agenda Dutch Economic department</a:t>
            </a:r>
          </a:p>
          <a:p>
            <a:pPr marL="0" indent="0">
              <a:buNone/>
            </a:pPr>
            <a:r>
              <a:rPr lang="en-CA" sz="2400" b="1" dirty="0"/>
              <a:t>POLICY DUTCH GOVERNMENT -&gt; REDUCTION CO2</a:t>
            </a:r>
            <a:endParaRPr lang="en-CA" sz="2400" dirty="0"/>
          </a:p>
          <a:p>
            <a:r>
              <a:rPr lang="en-CA" sz="2400" dirty="0"/>
              <a:t>2017: major earthquake in Groningen, 2,6 </a:t>
            </a:r>
          </a:p>
          <a:p>
            <a:pPr marL="0" indent="0">
              <a:buNone/>
            </a:pPr>
            <a:r>
              <a:rPr lang="en-CA" sz="2400" dirty="0"/>
              <a:t>	Political decision stop gas production Groningen</a:t>
            </a:r>
          </a:p>
          <a:p>
            <a:r>
              <a:rPr lang="en-CA" sz="2400" dirty="0"/>
              <a:t>2018 legislation changed, no obligation for distribution network </a:t>
            </a:r>
          </a:p>
          <a:p>
            <a:pPr marL="0" indent="0">
              <a:buNone/>
            </a:pPr>
            <a:r>
              <a:rPr lang="en-CA" sz="2400" dirty="0"/>
              <a:t>	operator to connect to gas. </a:t>
            </a:r>
            <a:r>
              <a:rPr lang="en-CA" sz="2400" b="1" dirty="0"/>
              <a:t>-&gt; equals ban gas in new build</a:t>
            </a:r>
          </a:p>
          <a:p>
            <a:r>
              <a:rPr lang="en-CA" sz="2400" dirty="0"/>
              <a:t>2019 climate covenant -&gt; Local government fill out  on district level heating system (RES). </a:t>
            </a:r>
          </a:p>
          <a:p>
            <a:pPr marL="0" indent="0">
              <a:buNone/>
            </a:pPr>
            <a:endParaRPr lang="en-CA" sz="2400" b="1" dirty="0"/>
          </a:p>
          <a:p>
            <a:pPr marL="0" indent="0">
              <a:buNone/>
            </a:pPr>
            <a:r>
              <a:rPr lang="en-CA" sz="2400" b="1" dirty="0"/>
              <a:t>POLICY DUTCH GOVERNMENT -&gt; </a:t>
            </a:r>
          </a:p>
          <a:p>
            <a:pPr marL="0" indent="0">
              <a:buNone/>
            </a:pPr>
            <a:r>
              <a:rPr lang="en-CA" sz="2400" dirty="0"/>
              <a:t>- 2030, 1,5 Mio dwellings disconnected gas, 35 TWH renewable (</a:t>
            </a:r>
            <a:r>
              <a:rPr lang="en-CA" sz="2400" dirty="0" err="1"/>
              <a:t>PV+wind</a:t>
            </a:r>
            <a:r>
              <a:rPr lang="en-CA" sz="2400" dirty="0"/>
              <a:t>), 2 BCM </a:t>
            </a:r>
            <a:r>
              <a:rPr lang="en-CA" sz="2400" dirty="0" err="1"/>
              <a:t>Greengas</a:t>
            </a:r>
            <a:endParaRPr lang="en-CA" sz="2400" dirty="0"/>
          </a:p>
          <a:p>
            <a:pPr marL="0" indent="0">
              <a:buNone/>
            </a:pPr>
            <a:r>
              <a:rPr lang="en-CA" sz="2400" dirty="0"/>
              <a:t>- 2050, climate neutral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3B9D5D-3E47-5373-4027-9C56E3CD37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05" y="1928812"/>
            <a:ext cx="3247294" cy="18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8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3516EDD-57E1-F21A-4F46-729BF9212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1354137"/>
            <a:ext cx="10515600" cy="4351338"/>
          </a:xfrm>
        </p:spPr>
        <p:txBody>
          <a:bodyPr/>
          <a:lstStyle/>
          <a:p>
            <a:r>
              <a:rPr lang="en-CA" sz="2400" dirty="0"/>
              <a:t>Q1- 2021, project “</a:t>
            </a:r>
            <a:r>
              <a:rPr lang="en-CA" sz="2400" dirty="0" err="1"/>
              <a:t>aardgasvrije</a:t>
            </a:r>
            <a:r>
              <a:rPr lang="en-CA" sz="2400" dirty="0"/>
              <a:t> </a:t>
            </a:r>
            <a:r>
              <a:rPr lang="en-CA" sz="2400" dirty="0" err="1"/>
              <a:t>wijken</a:t>
            </a:r>
            <a:r>
              <a:rPr lang="en-CA" sz="2400" dirty="0"/>
              <a:t>” (NG free residential area’s), only 4 of the 27 projects disconnected gas grid</a:t>
            </a:r>
          </a:p>
          <a:p>
            <a:pPr lvl="1">
              <a:buFont typeface="Wingdings" pitchFamily="2" charset="2"/>
              <a:buChar char="Ø"/>
            </a:pPr>
            <a:r>
              <a:rPr lang="en-CA" dirty="0"/>
              <a:t>Execute cost neutral for end-user was not possible</a:t>
            </a:r>
          </a:p>
          <a:p>
            <a:pPr lvl="1">
              <a:buFont typeface="Wingdings" pitchFamily="2" charset="2"/>
              <a:buChar char="Ø"/>
            </a:pPr>
            <a:r>
              <a:rPr lang="en-CA" dirty="0"/>
              <a:t>No motivation end-user and no legal option to force the change</a:t>
            </a:r>
          </a:p>
          <a:p>
            <a:pPr lvl="1">
              <a:buFont typeface="Wingdings" pitchFamily="2" charset="2"/>
              <a:buChar char="Ø"/>
            </a:pPr>
            <a:endParaRPr lang="en-CA" dirty="0"/>
          </a:p>
          <a:p>
            <a:r>
              <a:rPr lang="en-CA" sz="2400" dirty="0"/>
              <a:t>Q2- 2021, policy adjustment government to speed up energy transition, hybrids as intermediate solution or final. Based on  covenant between Dutch Government,  NGO (</a:t>
            </a:r>
            <a:r>
              <a:rPr lang="en-CA" sz="2400" dirty="0" err="1"/>
              <a:t>natuur&amp;beheer</a:t>
            </a:r>
            <a:r>
              <a:rPr lang="en-CA" sz="2400" dirty="0"/>
              <a:t>), Installer association (</a:t>
            </a:r>
            <a:r>
              <a:rPr lang="en-CA" sz="2400" dirty="0" err="1"/>
              <a:t>techniek</a:t>
            </a:r>
            <a:r>
              <a:rPr lang="en-CA" sz="2400" dirty="0"/>
              <a:t> Nederland), heating industry (DHPA and NVI).</a:t>
            </a:r>
          </a:p>
          <a:p>
            <a:pPr lvl="1">
              <a:buFont typeface="Wingdings" pitchFamily="2" charset="2"/>
              <a:buChar char="Ø"/>
            </a:pPr>
            <a:r>
              <a:rPr lang="en-CA" dirty="0"/>
              <a:t>2024 Covenant installed hybrids realize additionally 125.000 installed hybrids.</a:t>
            </a:r>
          </a:p>
          <a:p>
            <a:pPr lvl="1">
              <a:buFont typeface="Wingdings" pitchFamily="2" charset="2"/>
              <a:buChar char="Ø"/>
            </a:pPr>
            <a:r>
              <a:rPr lang="en-CA" dirty="0"/>
              <a:t>2026, no mono boiler allowed for the replacement market, only hybrids or equal technology. </a:t>
            </a:r>
          </a:p>
        </p:txBody>
      </p:sp>
    </p:spTree>
    <p:extLst>
      <p:ext uri="{BB962C8B-B14F-4D97-AF65-F5344CB8AC3E}">
        <p14:creationId xmlns:p14="http://schemas.microsoft.com/office/powerpoint/2010/main" val="607512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7D1F6FC-0578-A800-09EE-54A9319A5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31926"/>
            <a:ext cx="7362825" cy="4351338"/>
          </a:xfrm>
        </p:spPr>
        <p:txBody>
          <a:bodyPr/>
          <a:lstStyle/>
          <a:p>
            <a:r>
              <a:rPr lang="en-GB" dirty="0" err="1"/>
              <a:t>Convenant</a:t>
            </a:r>
            <a:endParaRPr lang="en-GB" dirty="0"/>
          </a:p>
          <a:p>
            <a:pPr lvl="1"/>
            <a:r>
              <a:rPr lang="en-GB" dirty="0"/>
              <a:t>Stimulate customer behaviour</a:t>
            </a:r>
          </a:p>
          <a:p>
            <a:pPr lvl="1"/>
            <a:r>
              <a:rPr lang="en-GB" dirty="0"/>
              <a:t>Isolate buildings</a:t>
            </a:r>
          </a:p>
          <a:p>
            <a:pPr lvl="1"/>
            <a:r>
              <a:rPr lang="en-GB" dirty="0"/>
              <a:t>Apply efficient heating </a:t>
            </a:r>
            <a:r>
              <a:rPr lang="en-GB" dirty="0" err="1"/>
              <a:t>instlations</a:t>
            </a:r>
            <a:endParaRPr lang="en-GB" dirty="0"/>
          </a:p>
          <a:p>
            <a:pPr lvl="2"/>
            <a:r>
              <a:rPr lang="en-GB" dirty="0"/>
              <a:t>District heating</a:t>
            </a:r>
          </a:p>
          <a:p>
            <a:pPr lvl="2"/>
            <a:r>
              <a:rPr lang="en-GB" dirty="0"/>
              <a:t>All electric </a:t>
            </a:r>
          </a:p>
          <a:p>
            <a:pPr lvl="2"/>
            <a:r>
              <a:rPr lang="en-GB" b="1" dirty="0" err="1"/>
              <a:t>Hybride</a:t>
            </a:r>
            <a:r>
              <a:rPr lang="en-GB" b="1" dirty="0"/>
              <a:t> heating systems </a:t>
            </a:r>
          </a:p>
          <a:p>
            <a:pPr marL="914400" lvl="2" indent="0">
              <a:buNone/>
            </a:pPr>
            <a:endParaRPr lang="en-GB" b="1" dirty="0"/>
          </a:p>
          <a:p>
            <a:pPr marL="914400" lvl="2" indent="0">
              <a:buNone/>
            </a:pPr>
            <a:endParaRPr lang="en-GB" b="1" dirty="0"/>
          </a:p>
          <a:p>
            <a:pPr marL="457200" lvl="1" indent="0">
              <a:buNone/>
            </a:pPr>
            <a:r>
              <a:rPr lang="en-GB" sz="2000" b="1" dirty="0"/>
              <a:t>(green) </a:t>
            </a:r>
            <a:r>
              <a:rPr lang="en-GB" sz="2000" dirty="0"/>
              <a:t>Gas is part of the </a:t>
            </a:r>
            <a:r>
              <a:rPr lang="en-GB" sz="2000" b="1" dirty="0"/>
              <a:t>(end) </a:t>
            </a:r>
            <a:r>
              <a:rPr lang="en-GB" sz="2000" dirty="0"/>
              <a:t>solution to reduce CO2 footprint</a:t>
            </a:r>
          </a:p>
          <a:p>
            <a:pPr marL="457200" lvl="1" indent="0">
              <a:buNone/>
            </a:pPr>
            <a:endParaRPr lang="en-GB" sz="2000" dirty="0"/>
          </a:p>
          <a:p>
            <a:pPr marL="457200" lvl="1" indent="0">
              <a:buNone/>
            </a:pPr>
            <a:endParaRPr lang="en-GB" sz="2000" dirty="0"/>
          </a:p>
          <a:p>
            <a:pPr marL="457200" lvl="1" indent="0">
              <a:buNone/>
            </a:pPr>
            <a:r>
              <a:rPr lang="en-GB" sz="2000" dirty="0"/>
              <a:t>But how to regulate that efficient products reach the market?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7E5D195-D633-AC9D-7829-BABA2888BC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6838" y="1885950"/>
            <a:ext cx="3030217" cy="3765550"/>
          </a:xfrm>
          <a:prstGeom prst="rect">
            <a:avLst/>
          </a:prstGeom>
        </p:spPr>
      </p:pic>
      <p:sp>
        <p:nvSpPr>
          <p:cNvPr id="5" name="Pijl omlaag 4">
            <a:extLst>
              <a:ext uri="{FF2B5EF4-FFF2-40B4-BE49-F238E27FC236}">
                <a16:creationId xmlns:a16="http://schemas.microsoft.com/office/drawing/2014/main" id="{0200B184-1B23-CE1D-FB83-9DF1C99B4D4A}"/>
              </a:ext>
            </a:extLst>
          </p:cNvPr>
          <p:cNvSpPr/>
          <p:nvPr/>
        </p:nvSpPr>
        <p:spPr>
          <a:xfrm>
            <a:off x="3071813" y="4186233"/>
            <a:ext cx="514350" cy="614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Pijl omlaag 5">
            <a:extLst>
              <a:ext uri="{FF2B5EF4-FFF2-40B4-BE49-F238E27FC236}">
                <a16:creationId xmlns:a16="http://schemas.microsoft.com/office/drawing/2014/main" id="{72631377-C1FB-FBA4-8FC3-E0B9CBBEF60B}"/>
              </a:ext>
            </a:extLst>
          </p:cNvPr>
          <p:cNvSpPr/>
          <p:nvPr/>
        </p:nvSpPr>
        <p:spPr>
          <a:xfrm>
            <a:off x="3071813" y="5191121"/>
            <a:ext cx="514350" cy="614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Pijl omlaag 6">
            <a:extLst>
              <a:ext uri="{FF2B5EF4-FFF2-40B4-BE49-F238E27FC236}">
                <a16:creationId xmlns:a16="http://schemas.microsoft.com/office/drawing/2014/main" id="{5CC5193F-CB91-8EC3-AA9A-82EB327FF509}"/>
              </a:ext>
            </a:extLst>
          </p:cNvPr>
          <p:cNvSpPr/>
          <p:nvPr/>
        </p:nvSpPr>
        <p:spPr>
          <a:xfrm rot="16200000">
            <a:off x="5233985" y="3607595"/>
            <a:ext cx="514350" cy="614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090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66E5CE0-2939-4F8A-85C8-840B32CE2B41}"/>
              </a:ext>
            </a:extLst>
          </p:cNvPr>
          <p:cNvSpPr txBox="1"/>
          <p:nvPr/>
        </p:nvSpPr>
        <p:spPr>
          <a:xfrm>
            <a:off x="929779" y="2745784"/>
            <a:ext cx="9534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/>
              <a:t>Quickfire</a:t>
            </a:r>
            <a:r>
              <a:rPr lang="de-DE" sz="3600" dirty="0"/>
              <a:t> </a:t>
            </a:r>
            <a:r>
              <a:rPr lang="de-DE" sz="3600" dirty="0" err="1"/>
              <a:t>poll</a:t>
            </a:r>
            <a:r>
              <a:rPr lang="de-DE" sz="3600" dirty="0"/>
              <a:t>:</a:t>
            </a:r>
          </a:p>
          <a:p>
            <a:r>
              <a:rPr lang="de-DE" sz="3600" dirty="0">
                <a:hlinkClick r:id="rId2"/>
              </a:rPr>
              <a:t>www.slido.com</a:t>
            </a:r>
            <a:r>
              <a:rPr lang="de-DE" sz="3600" dirty="0"/>
              <a:t> </a:t>
            </a:r>
            <a:r>
              <a:rPr lang="de-DE" sz="3600" dirty="0">
                <a:sym typeface="Wingdings" pitchFamily="2" charset="2"/>
              </a:rPr>
              <a:t></a:t>
            </a:r>
            <a:r>
              <a:rPr lang="de-DE" sz="3600" dirty="0"/>
              <a:t> </a:t>
            </a:r>
            <a:r>
              <a:rPr lang="en-BE" sz="3600" b="1" i="0" dirty="0">
                <a:solidFill>
                  <a:srgbClr val="3A5493"/>
                </a:solidFill>
                <a:effectLst/>
                <a:latin typeface="Roboto" panose="02000000000000000000" pitchFamily="2" charset="0"/>
              </a:rPr>
              <a:t>#3237945 </a:t>
            </a:r>
            <a:endParaRPr lang="de-DE" sz="3600" dirty="0">
              <a:solidFill>
                <a:srgbClr val="3A54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552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5AB6BD-D1DA-E8C8-4137-A991304BA126}"/>
              </a:ext>
            </a:extLst>
          </p:cNvPr>
          <p:cNvSpPr/>
          <p:nvPr/>
        </p:nvSpPr>
        <p:spPr>
          <a:xfrm>
            <a:off x="0" y="-26894"/>
            <a:ext cx="12192000" cy="5728447"/>
          </a:xfrm>
          <a:prstGeom prst="rect">
            <a:avLst/>
          </a:prstGeom>
          <a:solidFill>
            <a:srgbClr val="3A54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8585D-EC2B-0AB3-4ED9-C038601E7AB7}"/>
              </a:ext>
            </a:extLst>
          </p:cNvPr>
          <p:cNvSpPr txBox="1"/>
          <p:nvPr/>
        </p:nvSpPr>
        <p:spPr>
          <a:xfrm>
            <a:off x="860611" y="820271"/>
            <a:ext cx="107845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Thank you for attending! </a:t>
            </a:r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BE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F10588-7F31-50CC-8CC8-53CA18CEA08F}"/>
              </a:ext>
            </a:extLst>
          </p:cNvPr>
          <p:cNvSpPr txBox="1"/>
          <p:nvPr/>
        </p:nvSpPr>
        <p:spPr>
          <a:xfrm>
            <a:off x="0" y="310583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www.ehpa.org</a:t>
            </a:r>
            <a:r>
              <a:rPr lang="en-GB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</a:t>
            </a:r>
            <a:r>
              <a:rPr lang="en-GB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www.ehi.eu</a:t>
            </a:r>
            <a:endParaRPr lang="en-BE" sz="3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 descr="A picture containing grass, outdoor, building, stone&#10;&#10;Description automatically generated">
            <a:extLst>
              <a:ext uri="{FF2B5EF4-FFF2-40B4-BE49-F238E27FC236}">
                <a16:creationId xmlns:a16="http://schemas.microsoft.com/office/drawing/2014/main" id="{2E78B50F-FFD7-0845-E745-6A83447F87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4035" y="177677"/>
            <a:ext cx="3107859" cy="12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2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53f4a1-882d-4bab-9e65-30243a9bb1e9">
      <Terms xmlns="http://schemas.microsoft.com/office/infopath/2007/PartnerControls"/>
    </lcf76f155ced4ddcb4097134ff3c332f>
    <TaxCatchAll xmlns="41ac0e6e-a52a-4471-90f5-76c062e681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AB35BF23A1E049AD18FDA5EC25E56C" ma:contentTypeVersion="16" ma:contentTypeDescription="Create a new document." ma:contentTypeScope="" ma:versionID="c603dcdab9b0dacf17dabbf9b497d31b">
  <xsd:schema xmlns:xsd="http://www.w3.org/2001/XMLSchema" xmlns:xs="http://www.w3.org/2001/XMLSchema" xmlns:p="http://schemas.microsoft.com/office/2006/metadata/properties" xmlns:ns2="0553f4a1-882d-4bab-9e65-30243a9bb1e9" xmlns:ns3="41ac0e6e-a52a-4471-90f5-76c062e68161" targetNamespace="http://schemas.microsoft.com/office/2006/metadata/properties" ma:root="true" ma:fieldsID="7bde53dc283ac964924cc205ec81bc68" ns2:_="" ns3:_="">
    <xsd:import namespace="0553f4a1-882d-4bab-9e65-30243a9bb1e9"/>
    <xsd:import namespace="41ac0e6e-a52a-4471-90f5-76c062e681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53f4a1-882d-4bab-9e65-30243a9bb1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a53b923-de62-423d-b60a-0c33e54991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ac0e6e-a52a-4471-90f5-76c062e6816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fc9b048-cc97-4ffa-be3b-bb61a9be4a0b}" ma:internalName="TaxCatchAll" ma:showField="CatchAllData" ma:web="41ac0e6e-a52a-4471-90f5-76c062e681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303CBE-487C-419C-9DDF-10E38E5C9D97}">
  <ds:schemaRefs>
    <ds:schemaRef ds:uri="http://purl.org/dc/elements/1.1/"/>
    <ds:schemaRef ds:uri="http://purl.org/dc/dcmitype/"/>
    <ds:schemaRef ds:uri="41ac0e6e-a52a-4471-90f5-76c062e68161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553f4a1-882d-4bab-9e65-30243a9bb1e9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C6CFD7F-FA6E-4AD1-81E4-FC55854E5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53f4a1-882d-4bab-9e65-30243a9bb1e9"/>
    <ds:schemaRef ds:uri="41ac0e6e-a52a-4471-90f5-76c062e681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7A98EE-8EEB-468E-B497-F23BAEC67D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TDHP webinar_slides template</Template>
  <TotalTime>109</TotalTime>
  <Words>894</Words>
  <Application>Microsoft Macintosh PowerPoint</Application>
  <PresentationFormat>Widescreen</PresentationFormat>
  <Paragraphs>139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Pump it up: How thermally driven heat pumps can help decarbonise heating – 28 November 2022</dc:title>
  <dc:creator>Clean Heat Europe</dc:creator>
  <cp:lastModifiedBy>Clean Heat Europe</cp:lastModifiedBy>
  <cp:revision>25</cp:revision>
  <dcterms:created xsi:type="dcterms:W3CDTF">2022-11-16T11:12:41Z</dcterms:created>
  <dcterms:modified xsi:type="dcterms:W3CDTF">2022-11-29T09:52:37Z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0x0101003DAB35BF23A1E049AD18FDA5EC25E56C</vt:lpwstr>
  </property>
  <property fmtid="{D5CDD505-2E9C-101B-9397-08002B2CF9AE}" pid="3" name="MediaServiceImageTags">
    <vt:lpwstr/>
  </property>
</Properties>
</file>